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345" r:id="rId3"/>
    <p:sldId id="346" r:id="rId4"/>
    <p:sldId id="347" r:id="rId5"/>
    <p:sldId id="355" r:id="rId6"/>
    <p:sldId id="348" r:id="rId7"/>
    <p:sldId id="354" r:id="rId8"/>
    <p:sldId id="282" r:id="rId9"/>
    <p:sldId id="325" r:id="rId10"/>
    <p:sldId id="349" r:id="rId11"/>
    <p:sldId id="260" r:id="rId12"/>
    <p:sldId id="350" r:id="rId13"/>
    <p:sldId id="331" r:id="rId14"/>
    <p:sldId id="351" r:id="rId15"/>
    <p:sldId id="35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notesViewPr>
    <p:cSldViewPr snapToGrid="0" snapToObjects="1">
      <p:cViewPr varScale="1">
        <p:scale>
          <a:sx n="85" d="100"/>
          <a:sy n="85" d="100"/>
        </p:scale>
        <p:origin x="39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8233C-DB0B-4400-941E-20813EFD907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F847708-80D4-4A50-97D6-8D70915571DC}">
      <dgm:prSet/>
      <dgm:spPr/>
      <dgm:t>
        <a:bodyPr/>
        <a:lstStyle/>
        <a:p>
          <a:r>
            <a:rPr lang="en-US" b="1" dirty="0"/>
            <a:t>POLARIZATION RANKED 3D (BEHIND ONLY INFLATION AND GUN VIOLENCE) AS A MAJOR ISSUE IN A 538/IPSOS POLL (2022) OF 1,700 AMERICANS</a:t>
          </a:r>
          <a:endParaRPr lang="en-US" dirty="0"/>
        </a:p>
      </dgm:t>
    </dgm:pt>
    <dgm:pt modelId="{79F3AC6A-94E5-4824-A418-D5BEAC14878B}" type="parTrans" cxnId="{9EED3B68-F5BC-4869-ACA1-BFE678D45758}">
      <dgm:prSet/>
      <dgm:spPr/>
      <dgm:t>
        <a:bodyPr/>
        <a:lstStyle/>
        <a:p>
          <a:endParaRPr lang="en-US"/>
        </a:p>
      </dgm:t>
    </dgm:pt>
    <dgm:pt modelId="{5BCB52F3-FC93-42E7-826E-349546404118}" type="sibTrans" cxnId="{9EED3B68-F5BC-4869-ACA1-BFE678D45758}">
      <dgm:prSet/>
      <dgm:spPr/>
      <dgm:t>
        <a:bodyPr/>
        <a:lstStyle/>
        <a:p>
          <a:endParaRPr lang="en-US"/>
        </a:p>
      </dgm:t>
    </dgm:pt>
    <dgm:pt modelId="{FF7A5215-7980-4C52-8FBE-9F088F200DE7}">
      <dgm:prSet/>
      <dgm:spPr/>
      <dgm:t>
        <a:bodyPr/>
        <a:lstStyle/>
        <a:p>
          <a:r>
            <a:rPr lang="en-US" b="1" dirty="0"/>
            <a:t>MORE THAN HALF OF YOUNG AMERICANS FEEL OUR DEMOCRACY IS ”IN TROUBLE” OR ”HAS FAILED.”  MORE THAN A THIRD EXPECT A CIVIL WAR IN THEIR LIFETIMES. (HARVARD IOP POLL, 2021)</a:t>
          </a:r>
          <a:endParaRPr lang="en-US" dirty="0"/>
        </a:p>
      </dgm:t>
    </dgm:pt>
    <dgm:pt modelId="{B4A18C29-C1B2-45EE-8284-01E49D99D268}" type="parTrans" cxnId="{03F8E2E2-14D1-431A-9F24-AC6ADDC194A5}">
      <dgm:prSet/>
      <dgm:spPr/>
      <dgm:t>
        <a:bodyPr/>
        <a:lstStyle/>
        <a:p>
          <a:endParaRPr lang="en-US"/>
        </a:p>
      </dgm:t>
    </dgm:pt>
    <dgm:pt modelId="{7A2B21E1-5636-4984-868B-67CE6823DC5A}" type="sibTrans" cxnId="{03F8E2E2-14D1-431A-9F24-AC6ADDC194A5}">
      <dgm:prSet/>
      <dgm:spPr/>
      <dgm:t>
        <a:bodyPr/>
        <a:lstStyle/>
        <a:p>
          <a:endParaRPr lang="en-US"/>
        </a:p>
      </dgm:t>
    </dgm:pt>
    <dgm:pt modelId="{7A3FEE0F-5D95-4C55-8095-FC3E6D816453}">
      <dgm:prSet/>
      <dgm:spPr/>
      <dgm:t>
        <a:bodyPr/>
        <a:lstStyle/>
        <a:p>
          <a:r>
            <a:rPr lang="en-US" b="1" dirty="0"/>
            <a:t>ONLY 4% OF MARRIAGES ARE BETWEEN D’S AND R’S; ONLY 21% ARE MIXED POLITICALLY IN ANY WAY (YOUGOV POLL)</a:t>
          </a:r>
          <a:endParaRPr lang="en-US" dirty="0"/>
        </a:p>
      </dgm:t>
    </dgm:pt>
    <dgm:pt modelId="{7974431A-C653-4838-8824-C5965F1016D9}" type="parTrans" cxnId="{70253F0F-482E-485F-93BA-A3E5A59EBF22}">
      <dgm:prSet/>
      <dgm:spPr/>
      <dgm:t>
        <a:bodyPr/>
        <a:lstStyle/>
        <a:p>
          <a:endParaRPr lang="en-US"/>
        </a:p>
      </dgm:t>
    </dgm:pt>
    <dgm:pt modelId="{978AF4EF-4E46-4A9A-B8A3-3F646E18AE8A}" type="sibTrans" cxnId="{70253F0F-482E-485F-93BA-A3E5A59EBF22}">
      <dgm:prSet/>
      <dgm:spPr/>
      <dgm:t>
        <a:bodyPr/>
        <a:lstStyle/>
        <a:p>
          <a:endParaRPr lang="en-US"/>
        </a:p>
      </dgm:t>
    </dgm:pt>
    <dgm:pt modelId="{B76BBB90-EF5F-4B87-8847-4AC7028A67A9}">
      <dgm:prSet/>
      <dgm:spPr/>
      <dgm:t>
        <a:bodyPr/>
        <a:lstStyle/>
        <a:p>
          <a:r>
            <a:rPr lang="en-US" b="1" dirty="0"/>
            <a:t>HALF THE MEMBERS OF EACH PARTY THINK THE OTHER SIDE IS “IGNORANT”; 20% ON EACH SIDE THINK THE OTHER PARTY IS ACTIVELY “EVIL” (AXIOS POLL)</a:t>
          </a:r>
          <a:endParaRPr lang="en-US" dirty="0"/>
        </a:p>
      </dgm:t>
    </dgm:pt>
    <dgm:pt modelId="{716F9F04-C645-4C61-8089-183D00E7B76B}" type="parTrans" cxnId="{EDEE9F63-096D-4D66-A9EB-D5DC0284FAE4}">
      <dgm:prSet/>
      <dgm:spPr/>
      <dgm:t>
        <a:bodyPr/>
        <a:lstStyle/>
        <a:p>
          <a:endParaRPr lang="en-US"/>
        </a:p>
      </dgm:t>
    </dgm:pt>
    <dgm:pt modelId="{78077A03-4B53-4FFE-A7A3-562402593A1D}" type="sibTrans" cxnId="{EDEE9F63-096D-4D66-A9EB-D5DC0284FAE4}">
      <dgm:prSet/>
      <dgm:spPr/>
      <dgm:t>
        <a:bodyPr/>
        <a:lstStyle/>
        <a:p>
          <a:endParaRPr lang="en-US"/>
        </a:p>
      </dgm:t>
    </dgm:pt>
    <dgm:pt modelId="{7CA9AEC9-A928-456F-B3F3-0CEC02D7BDC0}">
      <dgm:prSet/>
      <dgm:spPr/>
      <dgm:t>
        <a:bodyPr/>
        <a:lstStyle/>
        <a:p>
          <a:r>
            <a:rPr lang="en-US" b="1" dirty="0"/>
            <a:t>EACH SIDE OVERESTIMATES BY 2X THE % OF PEOPLE ON THE OTHER SIDE WHO HOLD “EXTREME” VIEWS (MORE IN COMMON STUDY)</a:t>
          </a:r>
          <a:endParaRPr lang="en-US" dirty="0"/>
        </a:p>
      </dgm:t>
    </dgm:pt>
    <dgm:pt modelId="{EC2C20A6-8177-4714-AB80-84E5C3F816E7}" type="parTrans" cxnId="{A55E1FE4-BDD3-4304-8C82-E1BCA395B6DC}">
      <dgm:prSet/>
      <dgm:spPr/>
      <dgm:t>
        <a:bodyPr/>
        <a:lstStyle/>
        <a:p>
          <a:endParaRPr lang="en-US"/>
        </a:p>
      </dgm:t>
    </dgm:pt>
    <dgm:pt modelId="{6B116037-DC61-4848-AD17-0ECF337C16E9}" type="sibTrans" cxnId="{A55E1FE4-BDD3-4304-8C82-E1BCA395B6DC}">
      <dgm:prSet/>
      <dgm:spPr/>
      <dgm:t>
        <a:bodyPr/>
        <a:lstStyle/>
        <a:p>
          <a:endParaRPr lang="en-US"/>
        </a:p>
      </dgm:t>
    </dgm:pt>
    <dgm:pt modelId="{E80167B1-7083-654E-9593-BDE8DA53A1C0}" type="pres">
      <dgm:prSet presAssocID="{41B8233C-DB0B-4400-941E-20813EFD9077}" presName="diagram" presStyleCnt="0">
        <dgm:presLayoutVars>
          <dgm:dir/>
          <dgm:resizeHandles val="exact"/>
        </dgm:presLayoutVars>
      </dgm:prSet>
      <dgm:spPr/>
    </dgm:pt>
    <dgm:pt modelId="{0ADF9DD9-337E-654F-8015-DF6C34578E97}" type="pres">
      <dgm:prSet presAssocID="{EF847708-80D4-4A50-97D6-8D70915571DC}" presName="node" presStyleLbl="node1" presStyleIdx="0" presStyleCnt="5">
        <dgm:presLayoutVars>
          <dgm:bulletEnabled val="1"/>
        </dgm:presLayoutVars>
      </dgm:prSet>
      <dgm:spPr/>
    </dgm:pt>
    <dgm:pt modelId="{F27951DB-5974-4B44-B334-80686DDD430A}" type="pres">
      <dgm:prSet presAssocID="{5BCB52F3-FC93-42E7-826E-349546404118}" presName="sibTrans" presStyleCnt="0"/>
      <dgm:spPr/>
    </dgm:pt>
    <dgm:pt modelId="{C74F0E10-7F40-8C47-89C1-5F40B8582172}" type="pres">
      <dgm:prSet presAssocID="{FF7A5215-7980-4C52-8FBE-9F088F200DE7}" presName="node" presStyleLbl="node1" presStyleIdx="1" presStyleCnt="5">
        <dgm:presLayoutVars>
          <dgm:bulletEnabled val="1"/>
        </dgm:presLayoutVars>
      </dgm:prSet>
      <dgm:spPr/>
    </dgm:pt>
    <dgm:pt modelId="{87DF1C2B-78E6-7E4E-9866-79C7A0BA3464}" type="pres">
      <dgm:prSet presAssocID="{7A2B21E1-5636-4984-868B-67CE6823DC5A}" presName="sibTrans" presStyleCnt="0"/>
      <dgm:spPr/>
    </dgm:pt>
    <dgm:pt modelId="{7BBCD624-85BD-D745-A9FB-A3C8058EA54F}" type="pres">
      <dgm:prSet presAssocID="{7A3FEE0F-5D95-4C55-8095-FC3E6D816453}" presName="node" presStyleLbl="node1" presStyleIdx="2" presStyleCnt="5">
        <dgm:presLayoutVars>
          <dgm:bulletEnabled val="1"/>
        </dgm:presLayoutVars>
      </dgm:prSet>
      <dgm:spPr/>
    </dgm:pt>
    <dgm:pt modelId="{6488EF8A-273E-494B-88D0-618AEBB73A6A}" type="pres">
      <dgm:prSet presAssocID="{978AF4EF-4E46-4A9A-B8A3-3F646E18AE8A}" presName="sibTrans" presStyleCnt="0"/>
      <dgm:spPr/>
    </dgm:pt>
    <dgm:pt modelId="{B1EDD53A-6D5F-3F4E-B2D2-D41DE545E688}" type="pres">
      <dgm:prSet presAssocID="{B76BBB90-EF5F-4B87-8847-4AC7028A67A9}" presName="node" presStyleLbl="node1" presStyleIdx="3" presStyleCnt="5">
        <dgm:presLayoutVars>
          <dgm:bulletEnabled val="1"/>
        </dgm:presLayoutVars>
      </dgm:prSet>
      <dgm:spPr/>
    </dgm:pt>
    <dgm:pt modelId="{E10D5073-8323-1245-9E2A-5C32F19A2268}" type="pres">
      <dgm:prSet presAssocID="{78077A03-4B53-4FFE-A7A3-562402593A1D}" presName="sibTrans" presStyleCnt="0"/>
      <dgm:spPr/>
    </dgm:pt>
    <dgm:pt modelId="{D375E86D-2CCD-E544-998F-17A658683678}" type="pres">
      <dgm:prSet presAssocID="{7CA9AEC9-A928-456F-B3F3-0CEC02D7BDC0}" presName="node" presStyleLbl="node1" presStyleIdx="4" presStyleCnt="5">
        <dgm:presLayoutVars>
          <dgm:bulletEnabled val="1"/>
        </dgm:presLayoutVars>
      </dgm:prSet>
      <dgm:spPr/>
    </dgm:pt>
  </dgm:ptLst>
  <dgm:cxnLst>
    <dgm:cxn modelId="{70253F0F-482E-485F-93BA-A3E5A59EBF22}" srcId="{41B8233C-DB0B-4400-941E-20813EFD9077}" destId="{7A3FEE0F-5D95-4C55-8095-FC3E6D816453}" srcOrd="2" destOrd="0" parTransId="{7974431A-C653-4838-8824-C5965F1016D9}" sibTransId="{978AF4EF-4E46-4A9A-B8A3-3F646E18AE8A}"/>
    <dgm:cxn modelId="{52549215-A3E5-244F-8B57-1B598F7B7F64}" type="presOf" srcId="{FF7A5215-7980-4C52-8FBE-9F088F200DE7}" destId="{C74F0E10-7F40-8C47-89C1-5F40B8582172}" srcOrd="0" destOrd="0" presId="urn:microsoft.com/office/officeart/2005/8/layout/default"/>
    <dgm:cxn modelId="{12D69C1B-41EC-7047-AF5B-591B64F32C98}" type="presOf" srcId="{B76BBB90-EF5F-4B87-8847-4AC7028A67A9}" destId="{B1EDD53A-6D5F-3F4E-B2D2-D41DE545E688}" srcOrd="0" destOrd="0" presId="urn:microsoft.com/office/officeart/2005/8/layout/default"/>
    <dgm:cxn modelId="{1BE14139-4317-B743-87F8-F1C4C4A89287}" type="presOf" srcId="{7CA9AEC9-A928-456F-B3F3-0CEC02D7BDC0}" destId="{D375E86D-2CCD-E544-998F-17A658683678}" srcOrd="0" destOrd="0" presId="urn:microsoft.com/office/officeart/2005/8/layout/default"/>
    <dgm:cxn modelId="{FA2DB539-9B5E-F144-9E5F-B4F4881A1FD8}" type="presOf" srcId="{7A3FEE0F-5D95-4C55-8095-FC3E6D816453}" destId="{7BBCD624-85BD-D745-A9FB-A3C8058EA54F}" srcOrd="0" destOrd="0" presId="urn:microsoft.com/office/officeart/2005/8/layout/default"/>
    <dgm:cxn modelId="{EDEE9F63-096D-4D66-A9EB-D5DC0284FAE4}" srcId="{41B8233C-DB0B-4400-941E-20813EFD9077}" destId="{B76BBB90-EF5F-4B87-8847-4AC7028A67A9}" srcOrd="3" destOrd="0" parTransId="{716F9F04-C645-4C61-8089-183D00E7B76B}" sibTransId="{78077A03-4B53-4FFE-A7A3-562402593A1D}"/>
    <dgm:cxn modelId="{9EED3B68-F5BC-4869-ACA1-BFE678D45758}" srcId="{41B8233C-DB0B-4400-941E-20813EFD9077}" destId="{EF847708-80D4-4A50-97D6-8D70915571DC}" srcOrd="0" destOrd="0" parTransId="{79F3AC6A-94E5-4824-A418-D5BEAC14878B}" sibTransId="{5BCB52F3-FC93-42E7-826E-349546404118}"/>
    <dgm:cxn modelId="{0E7C80A8-D0FB-DC40-9247-DD2DD3B60CD2}" type="presOf" srcId="{EF847708-80D4-4A50-97D6-8D70915571DC}" destId="{0ADF9DD9-337E-654F-8015-DF6C34578E97}" srcOrd="0" destOrd="0" presId="urn:microsoft.com/office/officeart/2005/8/layout/default"/>
    <dgm:cxn modelId="{20BB1EBC-7AF5-B245-B2AA-E05BF316870F}" type="presOf" srcId="{41B8233C-DB0B-4400-941E-20813EFD9077}" destId="{E80167B1-7083-654E-9593-BDE8DA53A1C0}" srcOrd="0" destOrd="0" presId="urn:microsoft.com/office/officeart/2005/8/layout/default"/>
    <dgm:cxn modelId="{03F8E2E2-14D1-431A-9F24-AC6ADDC194A5}" srcId="{41B8233C-DB0B-4400-941E-20813EFD9077}" destId="{FF7A5215-7980-4C52-8FBE-9F088F200DE7}" srcOrd="1" destOrd="0" parTransId="{B4A18C29-C1B2-45EE-8284-01E49D99D268}" sibTransId="{7A2B21E1-5636-4984-868B-67CE6823DC5A}"/>
    <dgm:cxn modelId="{A55E1FE4-BDD3-4304-8C82-E1BCA395B6DC}" srcId="{41B8233C-DB0B-4400-941E-20813EFD9077}" destId="{7CA9AEC9-A928-456F-B3F3-0CEC02D7BDC0}" srcOrd="4" destOrd="0" parTransId="{EC2C20A6-8177-4714-AB80-84E5C3F816E7}" sibTransId="{6B116037-DC61-4848-AD17-0ECF337C16E9}"/>
    <dgm:cxn modelId="{BC2328DA-23EE-2F4D-B07C-159C4C567825}" type="presParOf" srcId="{E80167B1-7083-654E-9593-BDE8DA53A1C0}" destId="{0ADF9DD9-337E-654F-8015-DF6C34578E97}" srcOrd="0" destOrd="0" presId="urn:microsoft.com/office/officeart/2005/8/layout/default"/>
    <dgm:cxn modelId="{27F51FE3-3CCB-CE48-B9D9-95705CB0D633}" type="presParOf" srcId="{E80167B1-7083-654E-9593-BDE8DA53A1C0}" destId="{F27951DB-5974-4B44-B334-80686DDD430A}" srcOrd="1" destOrd="0" presId="urn:microsoft.com/office/officeart/2005/8/layout/default"/>
    <dgm:cxn modelId="{E183EB0D-88D5-644C-A308-D745B95A8D0E}" type="presParOf" srcId="{E80167B1-7083-654E-9593-BDE8DA53A1C0}" destId="{C74F0E10-7F40-8C47-89C1-5F40B8582172}" srcOrd="2" destOrd="0" presId="urn:microsoft.com/office/officeart/2005/8/layout/default"/>
    <dgm:cxn modelId="{B22AFA7B-FB74-334F-9DAC-A973437E17AE}" type="presParOf" srcId="{E80167B1-7083-654E-9593-BDE8DA53A1C0}" destId="{87DF1C2B-78E6-7E4E-9866-79C7A0BA3464}" srcOrd="3" destOrd="0" presId="urn:microsoft.com/office/officeart/2005/8/layout/default"/>
    <dgm:cxn modelId="{3C8734A0-8106-3E4F-BF3B-9F1D5DA6E8C0}" type="presParOf" srcId="{E80167B1-7083-654E-9593-BDE8DA53A1C0}" destId="{7BBCD624-85BD-D745-A9FB-A3C8058EA54F}" srcOrd="4" destOrd="0" presId="urn:microsoft.com/office/officeart/2005/8/layout/default"/>
    <dgm:cxn modelId="{5A4140C9-7131-0847-A552-6945C77A7F00}" type="presParOf" srcId="{E80167B1-7083-654E-9593-BDE8DA53A1C0}" destId="{6488EF8A-273E-494B-88D0-618AEBB73A6A}" srcOrd="5" destOrd="0" presId="urn:microsoft.com/office/officeart/2005/8/layout/default"/>
    <dgm:cxn modelId="{00F21216-7152-3C41-B999-582AF70D9C33}" type="presParOf" srcId="{E80167B1-7083-654E-9593-BDE8DA53A1C0}" destId="{B1EDD53A-6D5F-3F4E-B2D2-D41DE545E688}" srcOrd="6" destOrd="0" presId="urn:microsoft.com/office/officeart/2005/8/layout/default"/>
    <dgm:cxn modelId="{B5E13532-1F90-0E4E-B7F9-488F1F82C1B8}" type="presParOf" srcId="{E80167B1-7083-654E-9593-BDE8DA53A1C0}" destId="{E10D5073-8323-1245-9E2A-5C32F19A2268}" srcOrd="7" destOrd="0" presId="urn:microsoft.com/office/officeart/2005/8/layout/default"/>
    <dgm:cxn modelId="{C2B4C525-E95D-0A48-B4C5-D213631A7363}" type="presParOf" srcId="{E80167B1-7083-654E-9593-BDE8DA53A1C0}" destId="{D375E86D-2CCD-E544-998F-17A65868367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F9DD9-337E-654F-8015-DF6C34578E97}">
      <dsp:nvSpPr>
        <dsp:cNvPr id="0" name=""/>
        <dsp:cNvSpPr/>
      </dsp:nvSpPr>
      <dsp:spPr>
        <a:xfrm>
          <a:off x="109388" y="1755"/>
          <a:ext cx="3057022" cy="183421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POLARIZATION RANKED 3D (BEHIND ONLY INFLATION AND GUN VIOLENCE) AS A MAJOR ISSUE IN A 538/IPSOS POLL (2022) OF 1,700 AMERICANS</a:t>
          </a:r>
          <a:endParaRPr lang="en-US" sz="1700" kern="1200" dirty="0"/>
        </a:p>
      </dsp:txBody>
      <dsp:txXfrm>
        <a:off x="109388" y="1755"/>
        <a:ext cx="3057022" cy="1834213"/>
      </dsp:txXfrm>
    </dsp:sp>
    <dsp:sp modelId="{C74F0E10-7F40-8C47-89C1-5F40B8582172}">
      <dsp:nvSpPr>
        <dsp:cNvPr id="0" name=""/>
        <dsp:cNvSpPr/>
      </dsp:nvSpPr>
      <dsp:spPr>
        <a:xfrm>
          <a:off x="3472113" y="1755"/>
          <a:ext cx="3057022" cy="183421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MORE THAN HALF OF YOUNG AMERICANS FEEL OUR DEMOCRACY IS ”IN TROUBLE” OR ”HAS FAILED.”  MORE THAN A THIRD EXPECT A CIVIL WAR IN THEIR LIFETIMES. (HARVARD IOP POLL, 2021)</a:t>
          </a:r>
          <a:endParaRPr lang="en-US" sz="1700" kern="1200" dirty="0"/>
        </a:p>
      </dsp:txBody>
      <dsp:txXfrm>
        <a:off x="3472113" y="1755"/>
        <a:ext cx="3057022" cy="1834213"/>
      </dsp:txXfrm>
    </dsp:sp>
    <dsp:sp modelId="{7BBCD624-85BD-D745-A9FB-A3C8058EA54F}">
      <dsp:nvSpPr>
        <dsp:cNvPr id="0" name=""/>
        <dsp:cNvSpPr/>
      </dsp:nvSpPr>
      <dsp:spPr>
        <a:xfrm>
          <a:off x="6834838" y="1755"/>
          <a:ext cx="3057022" cy="183421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ONLY 4% OF MARRIAGES ARE BETWEEN D’S AND R’S; ONLY 21% ARE MIXED POLITICALLY IN ANY WAY (YOUGOV POLL)</a:t>
          </a:r>
          <a:endParaRPr lang="en-US" sz="1700" kern="1200" dirty="0"/>
        </a:p>
      </dsp:txBody>
      <dsp:txXfrm>
        <a:off x="6834838" y="1755"/>
        <a:ext cx="3057022" cy="1834213"/>
      </dsp:txXfrm>
    </dsp:sp>
    <dsp:sp modelId="{B1EDD53A-6D5F-3F4E-B2D2-D41DE545E688}">
      <dsp:nvSpPr>
        <dsp:cNvPr id="0" name=""/>
        <dsp:cNvSpPr/>
      </dsp:nvSpPr>
      <dsp:spPr>
        <a:xfrm>
          <a:off x="1790751" y="2141671"/>
          <a:ext cx="3057022" cy="183421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HALF THE MEMBERS OF EACH PARTY THINK THE OTHER SIDE IS “IGNORANT”; 20% ON EACH SIDE THINK THE OTHER PARTY IS ACTIVELY “EVIL” (AXIOS POLL)</a:t>
          </a:r>
          <a:endParaRPr lang="en-US" sz="1700" kern="1200" dirty="0"/>
        </a:p>
      </dsp:txBody>
      <dsp:txXfrm>
        <a:off x="1790751" y="2141671"/>
        <a:ext cx="3057022" cy="1834213"/>
      </dsp:txXfrm>
    </dsp:sp>
    <dsp:sp modelId="{D375E86D-2CCD-E544-998F-17A658683678}">
      <dsp:nvSpPr>
        <dsp:cNvPr id="0" name=""/>
        <dsp:cNvSpPr/>
      </dsp:nvSpPr>
      <dsp:spPr>
        <a:xfrm>
          <a:off x="5153476" y="2141671"/>
          <a:ext cx="3057022" cy="183421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EACH SIDE OVERESTIMATES BY 2X THE % OF PEOPLE ON THE OTHER SIDE WHO HOLD “EXTREME” VIEWS (MORE IN COMMON STUDY)</a:t>
          </a:r>
          <a:endParaRPr lang="en-US" sz="1700" kern="1200" dirty="0"/>
        </a:p>
      </dsp:txBody>
      <dsp:txXfrm>
        <a:off x="5153476" y="2141671"/>
        <a:ext cx="3057022" cy="18342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C9068-D784-B24C-8835-1F3021099CF7}" type="datetimeFigureOut">
              <a:rPr lang="en-US" smtClean="0"/>
              <a:t>2/21/24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7B8FC-53B1-7D41-B296-476A24B0F014}" type="slidenum">
              <a:rPr lang="en-US" smtClean="0"/>
              <a:t>‹#›</a:t>
            </a:fld>
            <a:endParaRPr lang="en-US" dirty="0"/>
          </a:p>
        </p:txBody>
      </p:sp>
    </p:spTree>
    <p:extLst>
      <p:ext uri="{BB962C8B-B14F-4D97-AF65-F5344CB8AC3E}">
        <p14:creationId xmlns:p14="http://schemas.microsoft.com/office/powerpoint/2010/main" val="340226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hand out traditional quarters to each student/each table and ask them to look them over, noticing the drawings and words on each side.</a:t>
            </a:r>
          </a:p>
          <a:p>
            <a:endParaRPr lang="en-US" dirty="0"/>
          </a:p>
          <a:p>
            <a:r>
              <a:rPr lang="en-US" dirty="0"/>
              <a:t>Then ask them to look on the side with the eagle and tell you what they see?</a:t>
            </a:r>
          </a:p>
          <a:p>
            <a:endParaRPr lang="en-US" dirty="0"/>
          </a:p>
          <a:p>
            <a:r>
              <a:rPr lang="en-US" dirty="0"/>
              <a:t>When someone mentions the phrase E Pluribus Unum, ask if anyone knows what language that is or what the words mean.  As you do this, move to the next slide.</a:t>
            </a:r>
          </a:p>
          <a:p>
            <a:endParaRPr lang="en-US" dirty="0"/>
          </a:p>
          <a:p>
            <a:r>
              <a:rPr lang="en-US" dirty="0"/>
              <a:t>Once it’s established that it means “Out of Many, One,’ ask what do you think that phrase meant to the Founders; why did they think it so important that they put in on the new nation’s money?</a:t>
            </a:r>
          </a:p>
          <a:p>
            <a:endParaRPr lang="en-US" dirty="0"/>
          </a:p>
          <a:p>
            <a:r>
              <a:rPr lang="en-US" dirty="0"/>
              <a:t>Get a few comments from the group, then go to the next slide.</a:t>
            </a:r>
          </a:p>
        </p:txBody>
      </p:sp>
      <p:sp>
        <p:nvSpPr>
          <p:cNvPr id="4" name="Slide Number Placeholder 3"/>
          <p:cNvSpPr>
            <a:spLocks noGrp="1"/>
          </p:cNvSpPr>
          <p:nvPr>
            <p:ph type="sldNum" sz="quarter" idx="5"/>
          </p:nvPr>
        </p:nvSpPr>
        <p:spPr/>
        <p:txBody>
          <a:bodyPr/>
          <a:lstStyle/>
          <a:p>
            <a:fld id="{4637B8FC-53B1-7D41-B296-476A24B0F014}" type="slidenum">
              <a:rPr lang="en-US" smtClean="0"/>
              <a:t>5</a:t>
            </a:fld>
            <a:endParaRPr lang="en-US" dirty="0"/>
          </a:p>
        </p:txBody>
      </p:sp>
    </p:spTree>
    <p:extLst>
      <p:ext uri="{BB962C8B-B14F-4D97-AF65-F5344CB8AC3E}">
        <p14:creationId xmlns:p14="http://schemas.microsoft.com/office/powerpoint/2010/main" val="240279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discussion </a:t>
            </a:r>
            <a:r>
              <a:rPr lang="en-US" dirty="0" err="1"/>
              <a:t>questsion</a:t>
            </a:r>
            <a:endParaRPr lang="en-US" dirty="0"/>
          </a:p>
        </p:txBody>
      </p:sp>
      <p:sp>
        <p:nvSpPr>
          <p:cNvPr id="4" name="Slide Number Placeholder 3"/>
          <p:cNvSpPr>
            <a:spLocks noGrp="1"/>
          </p:cNvSpPr>
          <p:nvPr>
            <p:ph type="sldNum" sz="quarter" idx="5"/>
          </p:nvPr>
        </p:nvSpPr>
        <p:spPr/>
        <p:txBody>
          <a:bodyPr/>
          <a:lstStyle/>
          <a:p>
            <a:fld id="{4637B8FC-53B1-7D41-B296-476A24B0F014}" type="slidenum">
              <a:rPr lang="en-US" smtClean="0"/>
              <a:t>14</a:t>
            </a:fld>
            <a:endParaRPr lang="en-US" dirty="0"/>
          </a:p>
        </p:txBody>
      </p:sp>
    </p:spTree>
    <p:extLst>
      <p:ext uri="{BB962C8B-B14F-4D97-AF65-F5344CB8AC3E}">
        <p14:creationId xmlns:p14="http://schemas.microsoft.com/office/powerpoint/2010/main" val="98645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time, we’ve found it works well to have students pair up and do the Multiple Identities exercise, which is a separate exercise in the toolbox.  (Again, you can ask if anyone knows who that photo is of … it’s </a:t>
            </a:r>
            <a:r>
              <a:rPr lang="en-US"/>
              <a:t>Walt Whitman.)</a:t>
            </a:r>
            <a:endParaRPr lang="en-US" dirty="0"/>
          </a:p>
          <a:p>
            <a:endParaRPr lang="en-US" dirty="0"/>
          </a:p>
        </p:txBody>
      </p:sp>
      <p:sp>
        <p:nvSpPr>
          <p:cNvPr id="4" name="Slide Number Placeholder 3"/>
          <p:cNvSpPr>
            <a:spLocks noGrp="1"/>
          </p:cNvSpPr>
          <p:nvPr>
            <p:ph type="sldNum" sz="quarter" idx="5"/>
          </p:nvPr>
        </p:nvSpPr>
        <p:spPr/>
        <p:txBody>
          <a:bodyPr/>
          <a:lstStyle/>
          <a:p>
            <a:fld id="{4637B8FC-53B1-7D41-B296-476A24B0F014}" type="slidenum">
              <a:rPr lang="en-US" smtClean="0"/>
              <a:t>15</a:t>
            </a:fld>
            <a:endParaRPr lang="en-US" dirty="0"/>
          </a:p>
        </p:txBody>
      </p:sp>
    </p:spTree>
    <p:extLst>
      <p:ext uri="{BB962C8B-B14F-4D97-AF65-F5344CB8AC3E}">
        <p14:creationId xmlns:p14="http://schemas.microsoft.com/office/powerpoint/2010/main" val="294284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7B8FC-53B1-7D41-B296-476A24B0F014}" type="slidenum">
              <a:rPr lang="en-US" smtClean="0"/>
              <a:t>6</a:t>
            </a:fld>
            <a:endParaRPr lang="en-US" dirty="0"/>
          </a:p>
        </p:txBody>
      </p:sp>
    </p:spTree>
    <p:extLst>
      <p:ext uri="{BB962C8B-B14F-4D97-AF65-F5344CB8AC3E}">
        <p14:creationId xmlns:p14="http://schemas.microsoft.com/office/powerpoint/2010/main" val="105164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this slide, urge them to go deeper.   What did they mean by ‘the many’ – what things or people were they referring to back in 1787.   Then, ask them to think about America today: Who’s now included in the many who maybe weren’t part of the Founder’s ‘many’  back then – either because they hadn’t come to America yet, or because they were invisible and excluded.</a:t>
            </a:r>
          </a:p>
          <a:p>
            <a:endParaRPr lang="en-US" dirty="0"/>
          </a:p>
          <a:p>
            <a:r>
              <a:rPr lang="en-US" dirty="0"/>
              <a:t>Put the two lists up on a screen or board and ask the class to look at them side by side. Ask: “What do you notice?”   The goal is to help them discover how much more diverse and robust today’s ’many’ is vs. the original notion.    Ask them what that suggests to them about the arc of American history?</a:t>
            </a:r>
          </a:p>
          <a:p>
            <a:endParaRPr lang="en-US" dirty="0"/>
          </a:p>
          <a:p>
            <a:r>
              <a:rPr lang="en-US" dirty="0"/>
              <a:t>Finally, ask them: This ‘one’ that the many come together to form, what is it exactly?  Be clear that there’s no single right answer - there are many answers that help to describe the ambitions of the American experiment.</a:t>
            </a:r>
          </a:p>
          <a:p>
            <a:endParaRPr lang="en-US" dirty="0"/>
          </a:p>
          <a:p>
            <a:r>
              <a:rPr lang="en-US" dirty="0"/>
              <a:t>Finally, whether the exact word comes up in the discussion or not, say there’s one word the founders used most often to describe what they thought the ‘one’ was – and go to the next slide.</a:t>
            </a:r>
          </a:p>
        </p:txBody>
      </p:sp>
      <p:sp>
        <p:nvSpPr>
          <p:cNvPr id="4" name="Slide Number Placeholder 3"/>
          <p:cNvSpPr>
            <a:spLocks noGrp="1"/>
          </p:cNvSpPr>
          <p:nvPr>
            <p:ph type="sldNum" sz="quarter" idx="5"/>
          </p:nvPr>
        </p:nvSpPr>
        <p:spPr/>
        <p:txBody>
          <a:bodyPr/>
          <a:lstStyle/>
          <a:p>
            <a:fld id="{4637B8FC-53B1-7D41-B296-476A24B0F014}" type="slidenum">
              <a:rPr lang="en-US" smtClean="0"/>
              <a:t>7</a:t>
            </a:fld>
            <a:endParaRPr lang="en-US" dirty="0"/>
          </a:p>
        </p:txBody>
      </p:sp>
    </p:spTree>
    <p:extLst>
      <p:ext uri="{BB962C8B-B14F-4D97-AF65-F5344CB8AC3E}">
        <p14:creationId xmlns:p14="http://schemas.microsoft.com/office/powerpoint/2010/main" val="254577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at first whether anyone recognizes the person or the building depicted. Once you’ve defined that, read the words and ask the class what they think Franklin’s answer might have been. Then go to the next slide.</a:t>
            </a:r>
          </a:p>
        </p:txBody>
      </p:sp>
      <p:sp>
        <p:nvSpPr>
          <p:cNvPr id="4" name="Slide Number Placeholder 3"/>
          <p:cNvSpPr>
            <a:spLocks noGrp="1"/>
          </p:cNvSpPr>
          <p:nvPr>
            <p:ph type="sldNum" sz="quarter" idx="5"/>
          </p:nvPr>
        </p:nvSpPr>
        <p:spPr/>
        <p:txBody>
          <a:bodyPr/>
          <a:lstStyle/>
          <a:p>
            <a:fld id="{4637B8FC-53B1-7D41-B296-476A24B0F014}" type="slidenum">
              <a:rPr lang="en-US" smtClean="0"/>
              <a:t>8</a:t>
            </a:fld>
            <a:endParaRPr lang="en-US" dirty="0"/>
          </a:p>
        </p:txBody>
      </p:sp>
    </p:spTree>
    <p:extLst>
      <p:ext uri="{BB962C8B-B14F-4D97-AF65-F5344CB8AC3E}">
        <p14:creationId xmlns:p14="http://schemas.microsoft.com/office/powerpoint/2010/main" val="343373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What do you think Franklin meant by “if you can keep it.”</a:t>
            </a:r>
          </a:p>
        </p:txBody>
      </p:sp>
      <p:sp>
        <p:nvSpPr>
          <p:cNvPr id="4" name="Slide Number Placeholder 3"/>
          <p:cNvSpPr>
            <a:spLocks noGrp="1"/>
          </p:cNvSpPr>
          <p:nvPr>
            <p:ph type="sldNum" sz="quarter" idx="5"/>
          </p:nvPr>
        </p:nvSpPr>
        <p:spPr/>
        <p:txBody>
          <a:bodyPr/>
          <a:lstStyle/>
          <a:p>
            <a:fld id="{4637B8FC-53B1-7D41-B296-476A24B0F014}" type="slidenum">
              <a:rPr lang="en-US" smtClean="0"/>
              <a:t>9</a:t>
            </a:fld>
            <a:endParaRPr lang="en-US" dirty="0"/>
          </a:p>
        </p:txBody>
      </p:sp>
    </p:spTree>
    <p:extLst>
      <p:ext uri="{BB962C8B-B14F-4D97-AF65-F5344CB8AC3E}">
        <p14:creationId xmlns:p14="http://schemas.microsoft.com/office/powerpoint/2010/main" val="132285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as many answers to this as you can.</a:t>
            </a:r>
          </a:p>
        </p:txBody>
      </p:sp>
      <p:sp>
        <p:nvSpPr>
          <p:cNvPr id="4" name="Slide Number Placeholder 3"/>
          <p:cNvSpPr>
            <a:spLocks noGrp="1"/>
          </p:cNvSpPr>
          <p:nvPr>
            <p:ph type="sldNum" sz="quarter" idx="5"/>
          </p:nvPr>
        </p:nvSpPr>
        <p:spPr/>
        <p:txBody>
          <a:bodyPr/>
          <a:lstStyle/>
          <a:p>
            <a:fld id="{4637B8FC-53B1-7D41-B296-476A24B0F014}" type="slidenum">
              <a:rPr lang="en-US" smtClean="0"/>
              <a:t>10</a:t>
            </a:fld>
            <a:endParaRPr lang="en-US" dirty="0"/>
          </a:p>
        </p:txBody>
      </p:sp>
    </p:spTree>
    <p:extLst>
      <p:ext uri="{BB962C8B-B14F-4D97-AF65-F5344CB8AC3E}">
        <p14:creationId xmlns:p14="http://schemas.microsoft.com/office/powerpoint/2010/main" val="184661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these are all scenes from recent events in America that suggest many of us feel angry and divided.</a:t>
            </a:r>
          </a:p>
        </p:txBody>
      </p:sp>
      <p:sp>
        <p:nvSpPr>
          <p:cNvPr id="4" name="Slide Number Placeholder 3"/>
          <p:cNvSpPr>
            <a:spLocks noGrp="1"/>
          </p:cNvSpPr>
          <p:nvPr>
            <p:ph type="sldNum" sz="quarter" idx="5"/>
          </p:nvPr>
        </p:nvSpPr>
        <p:spPr/>
        <p:txBody>
          <a:bodyPr/>
          <a:lstStyle/>
          <a:p>
            <a:fld id="{4637B8FC-53B1-7D41-B296-476A24B0F014}" type="slidenum">
              <a:rPr lang="en-US" smtClean="0"/>
              <a:t>11</a:t>
            </a:fld>
            <a:endParaRPr lang="en-US" dirty="0"/>
          </a:p>
        </p:txBody>
      </p:sp>
    </p:spTree>
    <p:extLst>
      <p:ext uri="{BB962C8B-B14F-4D97-AF65-F5344CB8AC3E}">
        <p14:creationId xmlns:p14="http://schemas.microsoft.com/office/powerpoint/2010/main" val="336017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way the mountains move apart here is a visual representation of America has become more divided, with a smaller “center”; and the movement has taken place pretty rapidly, in the time since their parents were in school (which seem like an eon to them, but is really a short period in history for such big changes)</a:t>
            </a:r>
          </a:p>
        </p:txBody>
      </p:sp>
      <p:sp>
        <p:nvSpPr>
          <p:cNvPr id="4" name="Slide Number Placeholder 3"/>
          <p:cNvSpPr>
            <a:spLocks noGrp="1"/>
          </p:cNvSpPr>
          <p:nvPr>
            <p:ph type="sldNum" sz="quarter" idx="5"/>
          </p:nvPr>
        </p:nvSpPr>
        <p:spPr/>
        <p:txBody>
          <a:bodyPr/>
          <a:lstStyle/>
          <a:p>
            <a:fld id="{4637B8FC-53B1-7D41-B296-476A24B0F014}" type="slidenum">
              <a:rPr lang="en-US" smtClean="0"/>
              <a:t>12</a:t>
            </a:fld>
            <a:endParaRPr lang="en-US" dirty="0"/>
          </a:p>
        </p:txBody>
      </p:sp>
    </p:spTree>
    <p:extLst>
      <p:ext uri="{BB962C8B-B14F-4D97-AF65-F5344CB8AC3E}">
        <p14:creationId xmlns:p14="http://schemas.microsoft.com/office/powerpoint/2010/main" val="83394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questions about any of the boxes with poll results, to see how the findings compare to their experiences or opinions.  E.g. Does anyone here know that their parents or other relatives belong to different parties, and what’s that like. how do you family members handle that?.</a:t>
            </a:r>
          </a:p>
        </p:txBody>
      </p:sp>
      <p:sp>
        <p:nvSpPr>
          <p:cNvPr id="4" name="Slide Number Placeholder 3"/>
          <p:cNvSpPr>
            <a:spLocks noGrp="1"/>
          </p:cNvSpPr>
          <p:nvPr>
            <p:ph type="sldNum" sz="quarter" idx="5"/>
          </p:nvPr>
        </p:nvSpPr>
        <p:spPr/>
        <p:txBody>
          <a:bodyPr/>
          <a:lstStyle/>
          <a:p>
            <a:fld id="{4637B8FC-53B1-7D41-B296-476A24B0F014}" type="slidenum">
              <a:rPr lang="en-US" smtClean="0"/>
              <a:t>13</a:t>
            </a:fld>
            <a:endParaRPr lang="en-US" dirty="0"/>
          </a:p>
        </p:txBody>
      </p:sp>
    </p:spTree>
    <p:extLst>
      <p:ext uri="{BB962C8B-B14F-4D97-AF65-F5344CB8AC3E}">
        <p14:creationId xmlns:p14="http://schemas.microsoft.com/office/powerpoint/2010/main" val="91148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a:pPr/>
              <a:t>2/21/24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a:pPr/>
              <a:t>2/21/24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a:t>2/21/24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a:t>2/21/24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a:t>2/21/24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2/21/24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2/21/24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a:pPr/>
              <a:t>2/21/24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pewresearch.org/politics/interactives/political-polarization-1994-2017/"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A group of people sitting at a table&#10;&#10;Description automatically generated with low confidence">
            <a:extLst>
              <a:ext uri="{FF2B5EF4-FFF2-40B4-BE49-F238E27FC236}">
                <a16:creationId xmlns:a16="http://schemas.microsoft.com/office/drawing/2014/main" id="{90A22424-30CD-5441-9F64-88CB8132E5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5" y="841357"/>
            <a:ext cx="6900380" cy="5175285"/>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9526A5A2-5973-ED4C-8767-763EA1248DC3}"/>
              </a:ext>
            </a:extLst>
          </p:cNvPr>
          <p:cNvSpPr>
            <a:spLocks noGrp="1"/>
          </p:cNvSpPr>
          <p:nvPr>
            <p:ph type="ctrTitle"/>
          </p:nvPr>
        </p:nvSpPr>
        <p:spPr>
          <a:xfrm>
            <a:off x="8569666" y="1314922"/>
            <a:ext cx="3176246" cy="3000139"/>
          </a:xfrm>
        </p:spPr>
        <p:txBody>
          <a:bodyPr>
            <a:normAutofit/>
          </a:bodyPr>
          <a:lstStyle/>
          <a:p>
            <a:pPr algn="l"/>
            <a:r>
              <a:rPr lang="en-US" sz="3700" i="1" dirty="0"/>
              <a:t>E pluribus </a:t>
            </a:r>
            <a:r>
              <a:rPr lang="en-US" sz="3700" i="1" dirty="0" err="1"/>
              <a:t>unum</a:t>
            </a:r>
            <a:r>
              <a:rPr lang="en-US" sz="3700" i="1" dirty="0"/>
              <a:t>?</a:t>
            </a:r>
            <a:br>
              <a:rPr lang="en-US" sz="3700" i="1" dirty="0"/>
            </a:br>
            <a:br>
              <a:rPr lang="en-US" sz="3700" i="1" dirty="0"/>
            </a:br>
            <a:r>
              <a:rPr lang="en-US" sz="3700" i="1" dirty="0"/>
              <a:t>Lesson plan</a:t>
            </a:r>
          </a:p>
        </p:txBody>
      </p:sp>
      <p:sp>
        <p:nvSpPr>
          <p:cNvPr id="3" name="Subtitle 2">
            <a:extLst>
              <a:ext uri="{FF2B5EF4-FFF2-40B4-BE49-F238E27FC236}">
                <a16:creationId xmlns:a16="http://schemas.microsoft.com/office/drawing/2014/main" id="{3BECC3C2-18BD-9448-8AB0-C246BDCE9071}"/>
              </a:ext>
            </a:extLst>
          </p:cNvPr>
          <p:cNvSpPr>
            <a:spLocks noGrp="1"/>
          </p:cNvSpPr>
          <p:nvPr>
            <p:ph type="subTitle" idx="1"/>
          </p:nvPr>
        </p:nvSpPr>
        <p:spPr>
          <a:xfrm>
            <a:off x="8569666" y="4458645"/>
            <a:ext cx="3317534" cy="1656413"/>
          </a:xfrm>
        </p:spPr>
        <p:txBody>
          <a:bodyPr>
            <a:normAutofit/>
          </a:bodyPr>
          <a:lstStyle/>
          <a:p>
            <a:pPr algn="l">
              <a:spcAft>
                <a:spcPts val="600"/>
              </a:spcAft>
            </a:pPr>
            <a:endParaRPr lang="en-US" sz="2000" dirty="0">
              <a:solidFill>
                <a:srgbClr val="EFEDE3"/>
              </a:solidFill>
            </a:endParaRPr>
          </a:p>
          <a:p>
            <a:pPr algn="l">
              <a:spcAft>
                <a:spcPts val="600"/>
              </a:spcAft>
            </a:pPr>
            <a:endParaRPr lang="en-US" sz="2000" dirty="0">
              <a:solidFill>
                <a:srgbClr val="EFEDE3"/>
              </a:solidFill>
            </a:endParaRPr>
          </a:p>
        </p:txBody>
      </p:sp>
    </p:spTree>
    <p:extLst>
      <p:ext uri="{BB962C8B-B14F-4D97-AF65-F5344CB8AC3E}">
        <p14:creationId xmlns:p14="http://schemas.microsoft.com/office/powerpoint/2010/main" val="22613551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08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308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3083" name="Rectangle 3082">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963618-3845-F72F-3619-8F4BA2F0F5F6}"/>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cap="all" dirty="0"/>
              <a:t>A REPUBLIC. SO, WHAT IS THIS THING WE SAY PLEDGES TO?</a:t>
            </a:r>
          </a:p>
        </p:txBody>
      </p:sp>
      <p:sp>
        <p:nvSpPr>
          <p:cNvPr id="3085"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3087"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3074" name="Picture 2" descr="Creation of a Constitutional Republic – National Center for Constitutional  Studies">
            <a:extLst>
              <a:ext uri="{FF2B5EF4-FFF2-40B4-BE49-F238E27FC236}">
                <a16:creationId xmlns:a16="http://schemas.microsoft.com/office/drawing/2014/main" id="{6F5AF85C-AC9E-BFC2-AD2B-FB86413CCC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79023" y="1717645"/>
            <a:ext cx="5659222" cy="362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96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Image result for charlottesville protest">
            <a:extLst>
              <a:ext uri="{FF2B5EF4-FFF2-40B4-BE49-F238E27FC236}">
                <a16:creationId xmlns:a16="http://schemas.microsoft.com/office/drawing/2014/main" id="{8A17A8B7-2547-6652-DD46-8F52BECD95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183"/>
          <a:stretch/>
        </p:blipFill>
        <p:spPr bwMode="auto">
          <a:xfrm rot="21600000">
            <a:off x="20" y="3429000"/>
            <a:ext cx="43735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antifa">
            <a:extLst>
              <a:ext uri="{FF2B5EF4-FFF2-40B4-BE49-F238E27FC236}">
                <a16:creationId xmlns:a16="http://schemas.microsoft.com/office/drawing/2014/main" id="{27FCF782-035A-BAD1-F851-D8CA1FD61C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59" r="15964" b="-1"/>
          <a:stretch/>
        </p:blipFill>
        <p:spPr bwMode="auto">
          <a:xfrm>
            <a:off x="4599773" y="10"/>
            <a:ext cx="7592227" cy="6857614"/>
          </a:xfrm>
          <a:prstGeom prst="rect">
            <a:avLst/>
          </a:prstGeom>
          <a:noFill/>
          <a:extLst>
            <a:ext uri="{909E8E84-426E-40DD-AFC4-6F175D3DCCD1}">
              <a14:hiddenFill xmlns:a14="http://schemas.microsoft.com/office/drawing/2010/main">
                <a:solidFill>
                  <a:srgbClr val="FFFFFF"/>
                </a:solidFill>
              </a14:hiddenFill>
            </a:ext>
          </a:extLst>
        </p:spPr>
      </p:pic>
      <p:sp>
        <p:nvSpPr>
          <p:cNvPr id="1103" name="Rectangle 1102">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800" y="0"/>
            <a:ext cx="7696199"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Goldie Taylor―What Would Happen if I Got in White Cop's Face?">
            <a:extLst>
              <a:ext uri="{FF2B5EF4-FFF2-40B4-BE49-F238E27FC236}">
                <a16:creationId xmlns:a16="http://schemas.microsoft.com/office/drawing/2014/main" id="{B9E90ED5-1C72-3FDC-7A4C-D4C06E9AC1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02" r="18548"/>
          <a:stretch/>
        </p:blipFill>
        <p:spPr bwMode="auto">
          <a:xfrm>
            <a:off x="20" y="10"/>
            <a:ext cx="4379956" cy="3428990"/>
          </a:xfrm>
          <a:prstGeom prst="rect">
            <a:avLst/>
          </a:prstGeom>
          <a:noFill/>
          <a:extLst>
            <a:ext uri="{909E8E84-426E-40DD-AFC4-6F175D3DCCD1}">
              <a14:hiddenFill xmlns:a14="http://schemas.microsoft.com/office/drawing/2010/main">
                <a:solidFill>
                  <a:srgbClr val="FFFFFF"/>
                </a:solidFill>
              </a14:hiddenFill>
            </a:ext>
          </a:extLst>
        </p:spPr>
      </p:pic>
      <p:sp>
        <p:nvSpPr>
          <p:cNvPr id="1105" name="Rectangle 1104">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7" name="Rectangle 1106">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98" name="Content Placeholder 1097">
            <a:extLst>
              <a:ext uri="{FF2B5EF4-FFF2-40B4-BE49-F238E27FC236}">
                <a16:creationId xmlns:a16="http://schemas.microsoft.com/office/drawing/2014/main" id="{25DC4EE3-8D39-0A55-05F1-3AF6C4188F00}"/>
              </a:ext>
            </a:extLst>
          </p:cNvPr>
          <p:cNvSpPr>
            <a:spLocks noGrp="1"/>
          </p:cNvSpPr>
          <p:nvPr>
            <p:ph idx="1"/>
          </p:nvPr>
        </p:nvSpPr>
        <p:spPr>
          <a:xfrm>
            <a:off x="5100823" y="2285999"/>
            <a:ext cx="5900551" cy="1757363"/>
          </a:xfrm>
        </p:spPr>
        <p:txBody>
          <a:bodyPr>
            <a:normAutofit fontScale="92500" lnSpcReduction="10000"/>
          </a:bodyPr>
          <a:lstStyle/>
          <a:p>
            <a:r>
              <a:rPr lang="en-US" sz="3500" dirty="0"/>
              <a:t>NEXT QUESTION: SO, ARE  WE KEEPING IT? </a:t>
            </a:r>
            <a:br>
              <a:rPr lang="en-US" sz="3200" dirty="0"/>
            </a:br>
            <a:br>
              <a:rPr lang="en-US" sz="3200" dirty="0"/>
            </a:br>
            <a:endParaRPr lang="en-US" sz="3200" dirty="0"/>
          </a:p>
        </p:txBody>
      </p:sp>
      <p:sp>
        <p:nvSpPr>
          <p:cNvPr id="2" name="Title 1">
            <a:extLst>
              <a:ext uri="{FF2B5EF4-FFF2-40B4-BE49-F238E27FC236}">
                <a16:creationId xmlns:a16="http://schemas.microsoft.com/office/drawing/2014/main" id="{21D1140B-523D-616D-A67F-633CE54C4EAB}"/>
              </a:ext>
            </a:extLst>
          </p:cNvPr>
          <p:cNvSpPr>
            <a:spLocks noGrp="1"/>
          </p:cNvSpPr>
          <p:nvPr>
            <p:ph type="title"/>
          </p:nvPr>
        </p:nvSpPr>
        <p:spPr>
          <a:xfrm flipV="1">
            <a:off x="9738853" y="-937863"/>
            <a:ext cx="1795383" cy="161048"/>
          </a:xfrm>
        </p:spPr>
        <p:txBody>
          <a:bodyPr vert="horz" lIns="91440" tIns="45720" rIns="91440" bIns="0" rtlCol="0">
            <a:noAutofit/>
          </a:bodyPr>
          <a:lstStyle/>
          <a:p>
            <a:endParaRPr lang="en-US" sz="1500" dirty="0"/>
          </a:p>
        </p:txBody>
      </p:sp>
      <p:sp>
        <p:nvSpPr>
          <p:cNvPr id="3" name="TextBox 2">
            <a:extLst>
              <a:ext uri="{FF2B5EF4-FFF2-40B4-BE49-F238E27FC236}">
                <a16:creationId xmlns:a16="http://schemas.microsoft.com/office/drawing/2014/main" id="{382AB559-3EC4-D86C-7DD9-AB9C0E40EE00}"/>
              </a:ext>
            </a:extLst>
          </p:cNvPr>
          <p:cNvSpPr txBox="1"/>
          <p:nvPr/>
        </p:nvSpPr>
        <p:spPr>
          <a:xfrm>
            <a:off x="5544735" y="3543300"/>
            <a:ext cx="5247473" cy="1077218"/>
          </a:xfrm>
          <a:prstGeom prst="rect">
            <a:avLst/>
          </a:prstGeom>
          <a:noFill/>
        </p:spPr>
        <p:txBody>
          <a:bodyPr wrap="square" rtlCol="0">
            <a:spAutoFit/>
          </a:bodyPr>
          <a:lstStyle/>
          <a:p>
            <a:r>
              <a:rPr lang="en-US" sz="3200" dirty="0"/>
              <a:t>DO YOU EVER WORRY THE ANSWER MIGHT BE NO?</a:t>
            </a:r>
          </a:p>
        </p:txBody>
      </p:sp>
    </p:spTree>
    <p:extLst>
      <p:ext uri="{BB962C8B-B14F-4D97-AF65-F5344CB8AC3E}">
        <p14:creationId xmlns:p14="http://schemas.microsoft.com/office/powerpoint/2010/main" val="3129793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8">
                                            <p:txEl>
                                              <p:pRg st="0" end="0"/>
                                            </p:txEl>
                                          </p:spTgt>
                                        </p:tgtEl>
                                        <p:attrNameLst>
                                          <p:attrName>style.visibility</p:attrName>
                                        </p:attrNameLst>
                                      </p:cBhvr>
                                      <p:to>
                                        <p:strVal val="visible"/>
                                      </p:to>
                                    </p:set>
                                    <p:anim calcmode="lin" valueType="num">
                                      <p:cBhvr additive="base">
                                        <p:cTn id="7" dur="500" fill="hold"/>
                                        <p:tgtEl>
                                          <p:spTgt spid="1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99CC65-F1FD-7988-5F23-455A383C66D2}"/>
              </a:ext>
            </a:extLst>
          </p:cNvPr>
          <p:cNvSpPr>
            <a:spLocks noGrp="1"/>
          </p:cNvSpPr>
          <p:nvPr>
            <p:ph type="title"/>
          </p:nvPr>
        </p:nvSpPr>
        <p:spPr>
          <a:xfrm>
            <a:off x="1021750" y="4278245"/>
            <a:ext cx="4913384" cy="1762969"/>
          </a:xfrm>
        </p:spPr>
        <p:txBody>
          <a:bodyPr>
            <a:normAutofit/>
          </a:bodyPr>
          <a:lstStyle/>
          <a:p>
            <a:r>
              <a:rPr lang="en-US" sz="4100" dirty="0"/>
              <a:t>POLARIZATION: </a:t>
            </a:r>
            <a:br>
              <a:rPr lang="en-US" sz="4100" dirty="0"/>
            </a:br>
            <a:r>
              <a:rPr lang="en-US" sz="4100" dirty="0"/>
              <a:t>WHAT IS IT? WHERE DO YOU SEE IT?</a:t>
            </a:r>
          </a:p>
        </p:txBody>
      </p:sp>
      <p:pic>
        <p:nvPicPr>
          <p:cNvPr id="5" name="Picture 4" descr="A graph of a political party&#10;&#10;Description automatically generated with medium confidence">
            <a:extLst>
              <a:ext uri="{FF2B5EF4-FFF2-40B4-BE49-F238E27FC236}">
                <a16:creationId xmlns:a16="http://schemas.microsoft.com/office/drawing/2014/main" id="{173482B2-5921-C8E1-8F89-CC4E6EED8C48}"/>
              </a:ext>
            </a:extLst>
          </p:cNvPr>
          <p:cNvPicPr>
            <a:picLocks noChangeAspect="1"/>
          </p:cNvPicPr>
          <p:nvPr/>
        </p:nvPicPr>
        <p:blipFill>
          <a:blip r:embed="rId3"/>
          <a:stretch>
            <a:fillRect/>
          </a:stretch>
        </p:blipFill>
        <p:spPr>
          <a:xfrm>
            <a:off x="643466" y="723900"/>
            <a:ext cx="5291668" cy="2751667"/>
          </a:xfrm>
          <a:prstGeom prst="rect">
            <a:avLst/>
          </a:prstGeom>
        </p:spPr>
      </p:pic>
      <p:pic>
        <p:nvPicPr>
          <p:cNvPr id="7" name="Picture 6" descr="A graph of a graph showing the number of people in the middle&#10;&#10;Description automatically generated with medium confidence">
            <a:extLst>
              <a:ext uri="{FF2B5EF4-FFF2-40B4-BE49-F238E27FC236}">
                <a16:creationId xmlns:a16="http://schemas.microsoft.com/office/drawing/2014/main" id="{274758A3-6865-F56C-ECC0-857B039F9378}"/>
              </a:ext>
            </a:extLst>
          </p:cNvPr>
          <p:cNvPicPr>
            <a:picLocks noChangeAspect="1"/>
          </p:cNvPicPr>
          <p:nvPr/>
        </p:nvPicPr>
        <p:blipFill>
          <a:blip r:embed="rId4"/>
          <a:stretch>
            <a:fillRect/>
          </a:stretch>
        </p:blipFill>
        <p:spPr>
          <a:xfrm>
            <a:off x="6256865" y="677598"/>
            <a:ext cx="5291667" cy="2844270"/>
          </a:xfrm>
          <a:prstGeom prst="rect">
            <a:avLst/>
          </a:prstGeom>
        </p:spPr>
      </p:pic>
      <p:sp>
        <p:nvSpPr>
          <p:cNvPr id="14" name="Freeform: Shape 13">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3856976"/>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8EBA1D24-CB88-503C-46EE-286A9AAB11F3}"/>
              </a:ext>
            </a:extLst>
          </p:cNvPr>
          <p:cNvSpPr>
            <a:spLocks noGrp="1"/>
          </p:cNvSpPr>
          <p:nvPr>
            <p:ph idx="1"/>
          </p:nvPr>
        </p:nvSpPr>
        <p:spPr>
          <a:xfrm>
            <a:off x="6253810" y="4278246"/>
            <a:ext cx="4718989" cy="1841856"/>
          </a:xfrm>
        </p:spPr>
        <p:txBody>
          <a:bodyPr>
            <a:normAutofit/>
          </a:bodyPr>
          <a:lstStyle/>
          <a:p>
            <a:r>
              <a:rPr lang="en-US" sz="1800" dirty="0">
                <a:hlinkClick r:id="rId5"/>
              </a:rPr>
              <a:t>https://www.pewresearch.org/politics/interactives/political-polarization-1994-2017/</a:t>
            </a:r>
            <a:endParaRPr lang="en-US" sz="1800" dirty="0"/>
          </a:p>
        </p:txBody>
      </p:sp>
      <p:sp>
        <p:nvSpPr>
          <p:cNvPr id="23" name="Freeform: Shape 15">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289077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dead after rioters stormed the halls of Congress to block Biden's win -  CNNPolitics">
            <a:extLst>
              <a:ext uri="{FF2B5EF4-FFF2-40B4-BE49-F238E27FC236}">
                <a16:creationId xmlns:a16="http://schemas.microsoft.com/office/drawing/2014/main" id="{6C2CE18A-F4C8-7D70-7859-D9C32F893DEF}"/>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1067"/>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41FEE8-AB66-62FB-BD7E-EFFEB5CBCE1A}"/>
              </a:ext>
            </a:extLst>
          </p:cNvPr>
          <p:cNvSpPr>
            <a:spLocks noGrp="1"/>
          </p:cNvSpPr>
          <p:nvPr>
            <p:ph type="title"/>
          </p:nvPr>
        </p:nvSpPr>
        <p:spPr>
          <a:xfrm>
            <a:off x="1371600" y="685800"/>
            <a:ext cx="9601200" cy="1485900"/>
          </a:xfrm>
        </p:spPr>
        <p:txBody>
          <a:bodyPr>
            <a:normAutofit/>
          </a:bodyPr>
          <a:lstStyle/>
          <a:p>
            <a:r>
              <a:rPr lang="en-US" dirty="0"/>
              <a:t>DISTRESSING NUMBERS</a:t>
            </a:r>
            <a:br>
              <a:rPr lang="en-US" dirty="0"/>
            </a:br>
            <a:r>
              <a:rPr lang="en-US" dirty="0"/>
              <a:t>FROM A DIVIDED NATION</a:t>
            </a:r>
          </a:p>
        </p:txBody>
      </p:sp>
      <p:graphicFrame>
        <p:nvGraphicFramePr>
          <p:cNvPr id="6" name="Content Placeholder 2">
            <a:extLst>
              <a:ext uri="{FF2B5EF4-FFF2-40B4-BE49-F238E27FC236}">
                <a16:creationId xmlns:a16="http://schemas.microsoft.com/office/drawing/2014/main" id="{3DC8506E-7D6F-8000-F5C1-D86A663CD170}"/>
              </a:ext>
            </a:extLst>
          </p:cNvPr>
          <p:cNvGraphicFramePr>
            <a:graphicFrameLocks noGrp="1"/>
          </p:cNvGraphicFramePr>
          <p:nvPr>
            <p:ph idx="1"/>
          </p:nvPr>
        </p:nvGraphicFramePr>
        <p:xfrm>
          <a:off x="1371600" y="2286000"/>
          <a:ext cx="10001250" cy="3977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339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702C-6EC5-AC92-AF4B-88E6780A0AAD}"/>
              </a:ext>
            </a:extLst>
          </p:cNvPr>
          <p:cNvSpPr>
            <a:spLocks noGrp="1"/>
          </p:cNvSpPr>
          <p:nvPr>
            <p:ph type="title"/>
          </p:nvPr>
        </p:nvSpPr>
        <p:spPr/>
        <p:txBody>
          <a:bodyPr/>
          <a:lstStyle/>
          <a:p>
            <a:r>
              <a:rPr lang="en-US" dirty="0"/>
              <a:t>WHAT DO YOU THINK?</a:t>
            </a:r>
            <a:br>
              <a:rPr lang="en-US" dirty="0"/>
            </a:br>
            <a:r>
              <a:rPr lang="en-US" dirty="0"/>
              <a:t>CAN WE STILL BE ‘OUT OF MANY, ONE’?</a:t>
            </a:r>
          </a:p>
        </p:txBody>
      </p:sp>
      <p:pic>
        <p:nvPicPr>
          <p:cNvPr id="4098" name="Picture 2" descr="188. Finding Unity and Mending a Divided Nation - Conversation of Our  Generation">
            <a:extLst>
              <a:ext uri="{FF2B5EF4-FFF2-40B4-BE49-F238E27FC236}">
                <a16:creationId xmlns:a16="http://schemas.microsoft.com/office/drawing/2014/main" id="{C3AD2D94-C00E-8231-9666-487ADC07B9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2900" y="2901950"/>
            <a:ext cx="40386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12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128"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5129"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5131" name="Rectangle 5130">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5B8B84-5703-5CC0-64FF-3B74B49FD13A}"/>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cap="all" dirty="0"/>
              <a:t>WHAT ABOUT YOU?  AREN’T YOU ALSO ‘OUT OF MANY, ONE’?</a:t>
            </a:r>
          </a:p>
        </p:txBody>
      </p:sp>
      <p:sp>
        <p:nvSpPr>
          <p:cNvPr id="5133"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5135"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5122" name="Picture 2" descr="Walt Whitman Built Free Verse And Freedom Into His Poetry | Investor's  Business Daily">
            <a:extLst>
              <a:ext uri="{FF2B5EF4-FFF2-40B4-BE49-F238E27FC236}">
                <a16:creationId xmlns:a16="http://schemas.microsoft.com/office/drawing/2014/main" id="{F0A5729F-F180-4F9A-13DD-24F6159A3B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28292" y="1583722"/>
            <a:ext cx="5659222" cy="3183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6F07F3-E9B7-3930-46E6-C49A4769788D}"/>
              </a:ext>
            </a:extLst>
          </p:cNvPr>
          <p:cNvSpPr txBox="1"/>
          <p:nvPr/>
        </p:nvSpPr>
        <p:spPr>
          <a:xfrm>
            <a:off x="2714625" y="5200650"/>
            <a:ext cx="4460694" cy="369332"/>
          </a:xfrm>
          <a:prstGeom prst="rect">
            <a:avLst/>
          </a:prstGeom>
          <a:noFill/>
        </p:spPr>
        <p:txBody>
          <a:bodyPr wrap="square" rtlCol="0">
            <a:spAutoFit/>
          </a:bodyPr>
          <a:lstStyle/>
          <a:p>
            <a:r>
              <a:rPr lang="en-US" dirty="0"/>
              <a:t>‘I CONTAIN MULTITUDES’</a:t>
            </a:r>
          </a:p>
        </p:txBody>
      </p:sp>
    </p:spTree>
    <p:extLst>
      <p:ext uri="{BB962C8B-B14F-4D97-AF65-F5344CB8AC3E}">
        <p14:creationId xmlns:p14="http://schemas.microsoft.com/office/powerpoint/2010/main" val="373377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8"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9"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28" name="Rectangle 27">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02E0CF8-5EEE-216C-9A82-2714614A560E}"/>
              </a:ext>
            </a:extLst>
          </p:cNvPr>
          <p:cNvPicPr>
            <a:picLocks noGrp="1" noChangeAspect="1"/>
          </p:cNvPicPr>
          <p:nvPr>
            <p:ph idx="1"/>
          </p:nvPr>
        </p:nvPicPr>
        <p:blipFill rotWithShape="1">
          <a:blip r:embed="rId2"/>
          <a:srcRect l="9267" r="7887"/>
          <a:stretch/>
        </p:blipFill>
        <p:spPr>
          <a:xfrm>
            <a:off x="1606707" y="640080"/>
            <a:ext cx="4955515" cy="5577840"/>
          </a:xfrm>
          <a:prstGeom prst="rect">
            <a:avLst/>
          </a:prstGeom>
        </p:spPr>
      </p:pic>
      <p:sp>
        <p:nvSpPr>
          <p:cNvPr id="29"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3255544B-3B08-F225-3E6F-C37D1F3CF4EA}"/>
              </a:ext>
            </a:extLst>
          </p:cNvPr>
          <p:cNvSpPr>
            <a:spLocks noGrp="1"/>
          </p:cNvSpPr>
          <p:nvPr>
            <p:ph type="title"/>
          </p:nvPr>
        </p:nvSpPr>
        <p:spPr>
          <a:xfrm>
            <a:off x="8569666" y="1314922"/>
            <a:ext cx="3176246" cy="3000139"/>
          </a:xfrm>
        </p:spPr>
        <p:txBody>
          <a:bodyPr vert="horz" lIns="91440" tIns="45720" rIns="91440" bIns="45720" rtlCol="0" anchor="b">
            <a:normAutofit/>
          </a:bodyPr>
          <a:lstStyle/>
          <a:p>
            <a:r>
              <a:rPr lang="en-US" sz="3400" cap="all"/>
              <a:t>QUESTION: HAVE YOU EVER REALLY LOOKED AT A U.S. QUARTER?</a:t>
            </a:r>
          </a:p>
        </p:txBody>
      </p:sp>
    </p:spTree>
    <p:extLst>
      <p:ext uri="{BB962C8B-B14F-4D97-AF65-F5344CB8AC3E}">
        <p14:creationId xmlns:p14="http://schemas.microsoft.com/office/powerpoint/2010/main" val="24671941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5" name="Group 1034">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36"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37"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039" name="Rectangle 1038">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4847C8-63D1-5BAD-FF07-1A53BA52C303}"/>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100" cap="all" dirty="0"/>
              <a:t>IN AN AGE WITH ALL OF THESE, PROBABLY NOT </a:t>
            </a:r>
          </a:p>
        </p:txBody>
      </p:sp>
      <p:pic>
        <p:nvPicPr>
          <p:cNvPr id="1030" name="Picture 6" descr="Contactless payment - Wikipedia">
            <a:extLst>
              <a:ext uri="{FF2B5EF4-FFF2-40B4-BE49-F238E27FC236}">
                <a16:creationId xmlns:a16="http://schemas.microsoft.com/office/drawing/2014/main" id="{DB4C260B-2D4C-F5D0-8370-E7674F4CC1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936" y="1326108"/>
            <a:ext cx="3555130" cy="2106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mo Logo and symbol, meaning, history, PNG">
            <a:extLst>
              <a:ext uri="{FF2B5EF4-FFF2-40B4-BE49-F238E27FC236}">
                <a16:creationId xmlns:a16="http://schemas.microsoft.com/office/drawing/2014/main" id="{2816CAB7-F0F6-A925-B274-41BD19CECA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1800" y="1377568"/>
            <a:ext cx="3561766" cy="20034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1A5362-5BB7-2F04-7F9F-C4914E28598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195300" y="1800528"/>
            <a:ext cx="3561766" cy="1157573"/>
          </a:xfrm>
          <a:prstGeom prst="rect">
            <a:avLst/>
          </a:prstGeom>
          <a:noFill/>
          <a:extLst>
            <a:ext uri="{909E8E84-426E-40DD-AFC4-6F175D3DCCD1}">
              <a14:hiddenFill xmlns:a14="http://schemas.microsoft.com/office/drawing/2010/main">
                <a:solidFill>
                  <a:srgbClr val="FFFFFF"/>
                </a:solidFill>
              </a14:hiddenFill>
            </a:ext>
          </a:extLst>
        </p:spPr>
      </p:pic>
      <p:sp>
        <p:nvSpPr>
          <p:cNvPr id="1041" name="Freeform: Shape 1040">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n-US"/>
          </a:p>
        </p:txBody>
      </p:sp>
      <p:sp>
        <p:nvSpPr>
          <p:cNvPr id="1043" name="Freeform: Shape 1042">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411328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7B2511-2736-7D97-C57E-C0BCEE70D16C}"/>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cap="all" dirty="0"/>
              <a:t>BUT … LET’S TAKE A LOOK</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5" name="Content Placeholder 4" descr="A close up of a coin&#10;&#10;Description automatically generated">
            <a:extLst>
              <a:ext uri="{FF2B5EF4-FFF2-40B4-BE49-F238E27FC236}">
                <a16:creationId xmlns:a16="http://schemas.microsoft.com/office/drawing/2014/main" id="{D1AF3E60-0EAB-2B1D-65B8-92F38B1B27F1}"/>
              </a:ext>
            </a:extLst>
          </p:cNvPr>
          <p:cNvPicPr>
            <a:picLocks noGrp="1" noChangeAspect="1"/>
          </p:cNvPicPr>
          <p:nvPr>
            <p:ph idx="1"/>
          </p:nvPr>
        </p:nvPicPr>
        <p:blipFill>
          <a:blip r:embed="rId2"/>
          <a:stretch>
            <a:fillRect/>
          </a:stretch>
        </p:blipFill>
        <p:spPr>
          <a:xfrm>
            <a:off x="1849868" y="1340841"/>
            <a:ext cx="4717532" cy="4375510"/>
          </a:xfrm>
          <a:prstGeom prst="rect">
            <a:avLst/>
          </a:prstGeom>
        </p:spPr>
      </p:pic>
    </p:spTree>
    <p:extLst>
      <p:ext uri="{BB962C8B-B14F-4D97-AF65-F5344CB8AC3E}">
        <p14:creationId xmlns:p14="http://schemas.microsoft.com/office/powerpoint/2010/main" val="402193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e Meaning of 'E Pluribus Unum'">
            <a:extLst>
              <a:ext uri="{FF2B5EF4-FFF2-40B4-BE49-F238E27FC236}">
                <a16:creationId xmlns:a16="http://schemas.microsoft.com/office/drawing/2014/main" id="{D5538FF2-0944-3117-58FA-53B29D02BDF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2948" b="1278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4B7323-FA0F-94A9-A33B-C1C639C06055}"/>
              </a:ext>
            </a:extLst>
          </p:cNvPr>
          <p:cNvSpPr>
            <a:spLocks noGrp="1"/>
          </p:cNvSpPr>
          <p:nvPr>
            <p:ph type="title"/>
          </p:nvPr>
        </p:nvSpPr>
        <p:spPr>
          <a:xfrm>
            <a:off x="1428750" y="365760"/>
            <a:ext cx="9601200" cy="1485900"/>
          </a:xfrm>
        </p:spPr>
        <p:txBody>
          <a:bodyPr vert="horz" lIns="91440" tIns="45720" rIns="91440" bIns="45720" rtlCol="0">
            <a:normAutofit/>
          </a:bodyPr>
          <a:lstStyle/>
          <a:p>
            <a:pPr algn="ctr"/>
            <a:br>
              <a:rPr lang="en-US" cap="all" dirty="0"/>
            </a:br>
            <a:r>
              <a:rPr lang="en-US" cap="all" dirty="0"/>
              <a:t>WHAT DOES </a:t>
            </a:r>
            <a:r>
              <a:rPr lang="en-US" b="1" cap="all" dirty="0"/>
              <a:t>this phrase</a:t>
            </a:r>
            <a:r>
              <a:rPr lang="en-US" b="1" i="1" cap="all" dirty="0"/>
              <a:t> </a:t>
            </a:r>
            <a:r>
              <a:rPr lang="en-US" cap="all" dirty="0"/>
              <a:t>MEAN?</a:t>
            </a:r>
          </a:p>
        </p:txBody>
      </p:sp>
      <p:sp>
        <p:nvSpPr>
          <p:cNvPr id="2067" name="Content Placeholder 2066">
            <a:extLst>
              <a:ext uri="{FF2B5EF4-FFF2-40B4-BE49-F238E27FC236}">
                <a16:creationId xmlns:a16="http://schemas.microsoft.com/office/drawing/2014/main" id="{BA3A362B-ACE4-C856-46DC-55CD2A4F3CBA}"/>
              </a:ext>
            </a:extLst>
          </p:cNvPr>
          <p:cNvSpPr>
            <a:spLocks noGrp="1"/>
          </p:cNvSpPr>
          <p:nvPr>
            <p:ph idx="1"/>
          </p:nvPr>
        </p:nvSpPr>
        <p:spPr>
          <a:xfrm>
            <a:off x="1295399" y="7786687"/>
            <a:ext cx="9601200" cy="3581400"/>
          </a:xfrm>
        </p:spPr>
        <p:txBody>
          <a:bodyPr>
            <a:normAutofit/>
          </a:bodyPr>
          <a:lstStyle/>
          <a:p>
            <a:pPr marL="0" indent="0">
              <a:buNone/>
            </a:pPr>
            <a:endParaRPr lang="en-US" dirty="0"/>
          </a:p>
        </p:txBody>
      </p:sp>
    </p:spTree>
    <p:extLst>
      <p:ext uri="{BB962C8B-B14F-4D97-AF65-F5344CB8AC3E}">
        <p14:creationId xmlns:p14="http://schemas.microsoft.com/office/powerpoint/2010/main" val="9718630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e Meaning of 'E Pluribus Unum'">
            <a:extLst>
              <a:ext uri="{FF2B5EF4-FFF2-40B4-BE49-F238E27FC236}">
                <a16:creationId xmlns:a16="http://schemas.microsoft.com/office/drawing/2014/main" id="{D5538FF2-0944-3117-58FA-53B29D02BDF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2948" b="1278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4B7323-FA0F-94A9-A33B-C1C639C06055}"/>
              </a:ext>
            </a:extLst>
          </p:cNvPr>
          <p:cNvSpPr>
            <a:spLocks noGrp="1"/>
          </p:cNvSpPr>
          <p:nvPr>
            <p:ph type="title"/>
          </p:nvPr>
        </p:nvSpPr>
        <p:spPr>
          <a:xfrm>
            <a:off x="1428750" y="365760"/>
            <a:ext cx="9601200" cy="1485900"/>
          </a:xfrm>
        </p:spPr>
        <p:txBody>
          <a:bodyPr vert="horz" lIns="91440" tIns="45720" rIns="91440" bIns="45720" rtlCol="0">
            <a:normAutofit fontScale="90000"/>
          </a:bodyPr>
          <a:lstStyle/>
          <a:p>
            <a:pPr algn="ctr"/>
            <a:r>
              <a:rPr lang="en-US" i="1" cap="all" dirty="0"/>
              <a:t>out of many, one</a:t>
            </a:r>
            <a:br>
              <a:rPr lang="en-US" i="1" cap="all" dirty="0"/>
            </a:br>
            <a:br>
              <a:rPr lang="en-US" cap="all" dirty="0"/>
            </a:br>
            <a:r>
              <a:rPr lang="en-US" cap="all" dirty="0"/>
              <a:t>WHAT DOES </a:t>
            </a:r>
            <a:r>
              <a:rPr lang="en-US" b="1" i="1" cap="all" dirty="0"/>
              <a:t>THAT </a:t>
            </a:r>
            <a:r>
              <a:rPr lang="en-US" cap="all" dirty="0"/>
              <a:t>MEAN?</a:t>
            </a:r>
          </a:p>
        </p:txBody>
      </p:sp>
      <p:sp>
        <p:nvSpPr>
          <p:cNvPr id="2067" name="Content Placeholder 2066">
            <a:extLst>
              <a:ext uri="{FF2B5EF4-FFF2-40B4-BE49-F238E27FC236}">
                <a16:creationId xmlns:a16="http://schemas.microsoft.com/office/drawing/2014/main" id="{BA3A362B-ACE4-C856-46DC-55CD2A4F3CBA}"/>
              </a:ext>
            </a:extLst>
          </p:cNvPr>
          <p:cNvSpPr>
            <a:spLocks noGrp="1"/>
          </p:cNvSpPr>
          <p:nvPr>
            <p:ph idx="1"/>
          </p:nvPr>
        </p:nvSpPr>
        <p:spPr>
          <a:xfrm>
            <a:off x="1295399" y="7786687"/>
            <a:ext cx="9601200" cy="3581400"/>
          </a:xfrm>
        </p:spPr>
        <p:txBody>
          <a:bodyPr>
            <a:normAutofit/>
          </a:bodyPr>
          <a:lstStyle/>
          <a:p>
            <a:endParaRPr lang="en-US" dirty="0"/>
          </a:p>
        </p:txBody>
      </p:sp>
    </p:spTree>
    <p:extLst>
      <p:ext uri="{BB962C8B-B14F-4D97-AF65-F5344CB8AC3E}">
        <p14:creationId xmlns:p14="http://schemas.microsoft.com/office/powerpoint/2010/main" val="34301298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e Meaning of 'E Pluribus Unum'">
            <a:extLst>
              <a:ext uri="{FF2B5EF4-FFF2-40B4-BE49-F238E27FC236}">
                <a16:creationId xmlns:a16="http://schemas.microsoft.com/office/drawing/2014/main" id="{D5538FF2-0944-3117-58FA-53B29D02BDF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2948" b="12783"/>
          <a:stretch/>
        </p:blipFill>
        <p:spPr bwMode="auto">
          <a:xfrm>
            <a:off x="-1" y="28576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4B7323-FA0F-94A9-A33B-C1C639C06055}"/>
              </a:ext>
            </a:extLst>
          </p:cNvPr>
          <p:cNvSpPr>
            <a:spLocks noGrp="1"/>
          </p:cNvSpPr>
          <p:nvPr>
            <p:ph type="title"/>
          </p:nvPr>
        </p:nvSpPr>
        <p:spPr>
          <a:xfrm>
            <a:off x="1371600" y="685800"/>
            <a:ext cx="9601200" cy="1485900"/>
          </a:xfrm>
        </p:spPr>
        <p:txBody>
          <a:bodyPr vert="horz" lIns="91440" tIns="45720" rIns="91440" bIns="45720" rtlCol="0">
            <a:normAutofit/>
          </a:bodyPr>
          <a:lstStyle/>
          <a:p>
            <a:pPr algn="ctr"/>
            <a:r>
              <a:rPr lang="en-US" cap="all" dirty="0"/>
              <a:t>More questions about the motto</a:t>
            </a:r>
          </a:p>
        </p:txBody>
      </p:sp>
      <p:sp>
        <p:nvSpPr>
          <p:cNvPr id="2067" name="Content Placeholder 2066">
            <a:extLst>
              <a:ext uri="{FF2B5EF4-FFF2-40B4-BE49-F238E27FC236}">
                <a16:creationId xmlns:a16="http://schemas.microsoft.com/office/drawing/2014/main" id="{BA3A362B-ACE4-C856-46DC-55CD2A4F3CBA}"/>
              </a:ext>
            </a:extLst>
          </p:cNvPr>
          <p:cNvSpPr>
            <a:spLocks noGrp="1"/>
          </p:cNvSpPr>
          <p:nvPr>
            <p:ph idx="1"/>
          </p:nvPr>
        </p:nvSpPr>
        <p:spPr>
          <a:xfrm>
            <a:off x="1295399" y="7786687"/>
            <a:ext cx="9601200" cy="3581400"/>
          </a:xfrm>
        </p:spPr>
        <p:txBody>
          <a:bodyPr>
            <a:normAutofit/>
          </a:bodyPr>
          <a:lstStyle/>
          <a:p>
            <a:endParaRPr lang="en-US" dirty="0"/>
          </a:p>
        </p:txBody>
      </p:sp>
      <p:sp>
        <p:nvSpPr>
          <p:cNvPr id="3" name="TextBox 2">
            <a:extLst>
              <a:ext uri="{FF2B5EF4-FFF2-40B4-BE49-F238E27FC236}">
                <a16:creationId xmlns:a16="http://schemas.microsoft.com/office/drawing/2014/main" id="{9F3B68A9-73F8-ED24-A887-6AF40160FC1A}"/>
              </a:ext>
            </a:extLst>
          </p:cNvPr>
          <p:cNvSpPr txBox="1"/>
          <p:nvPr/>
        </p:nvSpPr>
        <p:spPr>
          <a:xfrm>
            <a:off x="278129" y="2654321"/>
            <a:ext cx="11292840" cy="2677656"/>
          </a:xfrm>
          <a:prstGeom prst="rect">
            <a:avLst/>
          </a:prstGeom>
          <a:noFill/>
        </p:spPr>
        <p:txBody>
          <a:bodyPr wrap="square" rtlCol="0">
            <a:spAutoFit/>
          </a:bodyPr>
          <a:lstStyle/>
          <a:p>
            <a:pPr algn="ctr"/>
            <a:r>
              <a:rPr lang="en-US" sz="2800" dirty="0"/>
              <a:t>WHAT OR WHO WERE INCLUDED IN THE ‘MANY’ BACK IN 1787? </a:t>
            </a:r>
          </a:p>
          <a:p>
            <a:pPr algn="ctr"/>
            <a:endParaRPr lang="en-US" sz="2800" dirty="0"/>
          </a:p>
          <a:p>
            <a:pPr algn="ctr"/>
            <a:r>
              <a:rPr lang="en-US" sz="2800" dirty="0"/>
              <a:t> HOW HAS THAT CHANGED TODAY?</a:t>
            </a:r>
          </a:p>
          <a:p>
            <a:pPr algn="ctr"/>
            <a:endParaRPr lang="en-US" sz="2800" dirty="0"/>
          </a:p>
          <a:p>
            <a:pPr algn="ctr"/>
            <a:r>
              <a:rPr lang="en-US" sz="2800" dirty="0"/>
              <a:t> AND WHAT IS THAT ‘ONE’ SUPPOSED TO BE AND DO?  </a:t>
            </a:r>
          </a:p>
          <a:p>
            <a:pPr algn="ctr"/>
            <a:endParaRPr lang="en-US" sz="2800" dirty="0"/>
          </a:p>
        </p:txBody>
      </p:sp>
    </p:spTree>
    <p:extLst>
      <p:ext uri="{BB962C8B-B14F-4D97-AF65-F5344CB8AC3E}">
        <p14:creationId xmlns:p14="http://schemas.microsoft.com/office/powerpoint/2010/main" val="26784599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014C-EB61-C249-8BFF-9DB6D19B6E58}"/>
              </a:ext>
            </a:extLst>
          </p:cNvPr>
          <p:cNvSpPr>
            <a:spLocks noGrp="1"/>
          </p:cNvSpPr>
          <p:nvPr>
            <p:ph type="title"/>
          </p:nvPr>
        </p:nvSpPr>
        <p:spPr>
          <a:xfrm>
            <a:off x="1371600" y="685800"/>
            <a:ext cx="3282695" cy="1485900"/>
          </a:xfrm>
        </p:spPr>
        <p:txBody>
          <a:bodyPr vert="horz" lIns="91440" tIns="45720" rIns="91440" bIns="45720" rtlCol="0" anchor="t">
            <a:normAutofit/>
          </a:bodyPr>
          <a:lstStyle/>
          <a:p>
            <a:r>
              <a:rPr lang="en-US" sz="3100" cap="all" dirty="0"/>
              <a:t>A story (perhaps true) about ol’ Ben …</a:t>
            </a:r>
          </a:p>
        </p:txBody>
      </p:sp>
      <p:sp>
        <p:nvSpPr>
          <p:cNvPr id="3" name="TextBox 2">
            <a:extLst>
              <a:ext uri="{FF2B5EF4-FFF2-40B4-BE49-F238E27FC236}">
                <a16:creationId xmlns:a16="http://schemas.microsoft.com/office/drawing/2014/main" id="{07DB959E-2AF6-6E07-3243-9F8EDFD7BB12}"/>
              </a:ext>
            </a:extLst>
          </p:cNvPr>
          <p:cNvSpPr txBox="1"/>
          <p:nvPr/>
        </p:nvSpPr>
        <p:spPr>
          <a:xfrm>
            <a:off x="1371600" y="2286000"/>
            <a:ext cx="3282694" cy="358140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pPr>
            <a:r>
              <a:rPr lang="en-US" sz="1700" cap="all" dirty="0">
                <a:solidFill>
                  <a:schemeClr val="tx2"/>
                </a:solidFill>
              </a:rPr>
              <a:t>The story goes that …</a:t>
            </a:r>
          </a:p>
          <a:p>
            <a:pPr marL="384048" indent="-384048" defTabSz="914400">
              <a:lnSpc>
                <a:spcPct val="94000"/>
              </a:lnSpc>
              <a:spcAft>
                <a:spcPts val="200"/>
              </a:spcAft>
              <a:buFont typeface="Franklin Gothic Book" panose="020B0503020102020204" pitchFamily="34" charset="0"/>
            </a:pPr>
            <a:r>
              <a:rPr lang="en-US" sz="1700" cap="all" dirty="0">
                <a:solidFill>
                  <a:schemeClr val="tx2"/>
                </a:solidFill>
              </a:rPr>
              <a:t>       aS BENJAMIN  franklin emerged from independence hall at the end of the constitutional convention in 1787, a prominent Philadelphia woman called to him: “DR. Franklin, what have you given us, a monarchy or a republic?” </a:t>
            </a:r>
            <a:br>
              <a:rPr lang="en-US" sz="1700" cap="all" dirty="0">
                <a:solidFill>
                  <a:schemeClr val="tx2"/>
                </a:solidFill>
              </a:rPr>
            </a:br>
            <a:endParaRPr lang="en-US" sz="1700" dirty="0">
              <a:solidFill>
                <a:schemeClr val="tx2"/>
              </a:solidFill>
            </a:endParaRPr>
          </a:p>
        </p:txBody>
      </p:sp>
      <p:pic>
        <p:nvPicPr>
          <p:cNvPr id="1028" name="Picture 4" descr="Image result for benjamin franklin independence hall">
            <a:extLst>
              <a:ext uri="{FF2B5EF4-FFF2-40B4-BE49-F238E27FC236}">
                <a16:creationId xmlns:a16="http://schemas.microsoft.com/office/drawing/2014/main" id="{B33F6862-DF9D-6E48-B6FB-27232E465D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31467" y="1370884"/>
            <a:ext cx="6517065" cy="379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6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44" name="Group 104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4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4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048" name="Rectangle 1047">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age result for benjamin franklin independence hall">
            <a:extLst>
              <a:ext uri="{FF2B5EF4-FFF2-40B4-BE49-F238E27FC236}">
                <a16:creationId xmlns:a16="http://schemas.microsoft.com/office/drawing/2014/main" id="{B33F6862-DF9D-6E48-B6FB-27232E465D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4275" y="1419264"/>
            <a:ext cx="6900380" cy="4019471"/>
          </a:xfrm>
          <a:prstGeom prst="rect">
            <a:avLst/>
          </a:prstGeom>
          <a:noFill/>
          <a:extLst>
            <a:ext uri="{909E8E84-426E-40DD-AFC4-6F175D3DCCD1}">
              <a14:hiddenFill xmlns:a14="http://schemas.microsoft.com/office/drawing/2010/main">
                <a:solidFill>
                  <a:srgbClr val="FFFFFF"/>
                </a:solidFill>
              </a14:hiddenFill>
            </a:ext>
          </a:extLst>
        </p:spPr>
      </p:pic>
      <p:sp>
        <p:nvSpPr>
          <p:cNvPr id="1050"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07F9014C-EB61-C249-8BFF-9DB6D19B6E58}"/>
              </a:ext>
            </a:extLst>
          </p:cNvPr>
          <p:cNvSpPr>
            <a:spLocks noGrp="1"/>
          </p:cNvSpPr>
          <p:nvPr>
            <p:ph type="title"/>
          </p:nvPr>
        </p:nvSpPr>
        <p:spPr>
          <a:xfrm>
            <a:off x="8569666" y="1314922"/>
            <a:ext cx="3176246" cy="3000139"/>
          </a:xfrm>
        </p:spPr>
        <p:txBody>
          <a:bodyPr vert="horz" lIns="91440" tIns="45720" rIns="91440" bIns="45720" rtlCol="0" anchor="b">
            <a:normAutofit/>
          </a:bodyPr>
          <a:lstStyle/>
          <a:p>
            <a:r>
              <a:rPr lang="en-US" sz="3400" cap="all" dirty="0"/>
              <a:t> “A republic, Madam,” franklin replied, “if you can keep it.”</a:t>
            </a:r>
          </a:p>
        </p:txBody>
      </p:sp>
    </p:spTree>
    <p:extLst>
      <p:ext uri="{BB962C8B-B14F-4D97-AF65-F5344CB8AC3E}">
        <p14:creationId xmlns:p14="http://schemas.microsoft.com/office/powerpoint/2010/main" val="37622848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5236</TotalTime>
  <Words>1076</Words>
  <Application>Microsoft Macintosh PowerPoint</Application>
  <PresentationFormat>Widescreen</PresentationFormat>
  <Paragraphs>65</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Franklin Gothic Book</vt:lpstr>
      <vt:lpstr>Crop</vt:lpstr>
      <vt:lpstr>E pluribus unum?  Lesson plan</vt:lpstr>
      <vt:lpstr>QUESTION: HAVE YOU EVER REALLY LOOKED AT A U.S. QUARTER?</vt:lpstr>
      <vt:lpstr>IN AN AGE WITH ALL OF THESE, PROBABLY NOT </vt:lpstr>
      <vt:lpstr>BUT … LET’S TAKE A LOOK</vt:lpstr>
      <vt:lpstr> WHAT DOES this phrase MEAN?</vt:lpstr>
      <vt:lpstr>out of many, one  WHAT DOES THAT MEAN?</vt:lpstr>
      <vt:lpstr>More questions about the motto</vt:lpstr>
      <vt:lpstr>A story (perhaps true) about ol’ Ben …</vt:lpstr>
      <vt:lpstr> “A republic, Madam,” franklin replied, “if you can keep it.”</vt:lpstr>
      <vt:lpstr>A REPUBLIC. SO, WHAT IS THIS THING WE SAY PLEDGES TO?</vt:lpstr>
      <vt:lpstr>PowerPoint Presentation</vt:lpstr>
      <vt:lpstr>POLARIZATION:  WHAT IS IT? WHERE DO YOU SEE IT?</vt:lpstr>
      <vt:lpstr>DISTRESSING NUMBERS FROM A DIVIDED NATION</vt:lpstr>
      <vt:lpstr>WHAT DO YOU THINK? CAN WE STILL BE ‘OUT OF MANY, ONE’?</vt:lpstr>
      <vt:lpstr>WHAT ABOUT YOU?  AREN’T YOU ALSO ‘OUT OF MANY, 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TALK? a civic toolkit for troubled times </dc:title>
  <dc:creator>Chris Satullo</dc:creator>
  <cp:lastModifiedBy>Chris Satullo</cp:lastModifiedBy>
  <cp:revision>20</cp:revision>
  <dcterms:created xsi:type="dcterms:W3CDTF">2020-10-26T12:02:25Z</dcterms:created>
  <dcterms:modified xsi:type="dcterms:W3CDTF">2024-02-21T22:16:38Z</dcterms:modified>
</cp:coreProperties>
</file>