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1" r:id="rId4"/>
    <p:sldMasterId id="214748366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Lst>
  <p:sldSz cy="5143500" cx="9144000"/>
  <p:notesSz cx="6858000" cy="9144000"/>
  <p:embeddedFontLst>
    <p:embeddedFont>
      <p:font typeface="Libre Franklin"/>
      <p:regular r:id="rId38"/>
      <p:bold r:id="rId39"/>
      <p:italic r:id="rId40"/>
      <p:boldItalic r:id="rId41"/>
    </p:embeddedFont>
    <p:embeddedFont>
      <p:font typeface="Roboto"/>
      <p:regular r:id="rId42"/>
      <p:bold r:id="rId43"/>
      <p:italic r:id="rId44"/>
      <p:boldItalic r:id="rId45"/>
    </p:embeddedFont>
    <p:embeddedFont>
      <p:font typeface="Montserrat"/>
      <p:regular r:id="rId46"/>
      <p:bold r:id="rId47"/>
      <p:italic r:id="rId48"/>
      <p:boldItalic r:id="rId49"/>
    </p:embeddedFont>
    <p:embeddedFont>
      <p:font typeface="Lora"/>
      <p:regular r:id="rId50"/>
      <p:bold r:id="rId51"/>
      <p:italic r:id="rId52"/>
      <p:boldItalic r:id="rId5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LibreFranklin-italic.fntdata"/><Relationship Id="rId42" Type="http://schemas.openxmlformats.org/officeDocument/2006/relationships/font" Target="fonts/Roboto-regular.fntdata"/><Relationship Id="rId41" Type="http://schemas.openxmlformats.org/officeDocument/2006/relationships/font" Target="fonts/LibreFranklin-boldItalic.fntdata"/><Relationship Id="rId44" Type="http://schemas.openxmlformats.org/officeDocument/2006/relationships/font" Target="fonts/Roboto-italic.fntdata"/><Relationship Id="rId43" Type="http://schemas.openxmlformats.org/officeDocument/2006/relationships/font" Target="fonts/Roboto-bold.fntdata"/><Relationship Id="rId46" Type="http://schemas.openxmlformats.org/officeDocument/2006/relationships/font" Target="fonts/Montserrat-regular.fntdata"/><Relationship Id="rId45" Type="http://schemas.openxmlformats.org/officeDocument/2006/relationships/font" Target="fonts/Roboto-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font" Target="fonts/Montserrat-italic.fntdata"/><Relationship Id="rId47" Type="http://schemas.openxmlformats.org/officeDocument/2006/relationships/font" Target="fonts/Montserrat-bold.fntdata"/><Relationship Id="rId49" Type="http://schemas.openxmlformats.org/officeDocument/2006/relationships/font" Target="fonts/Montserrat-bold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font" Target="fonts/LibreFranklin-bold.fntdata"/><Relationship Id="rId38" Type="http://schemas.openxmlformats.org/officeDocument/2006/relationships/font" Target="fonts/LibreFranklin-regular.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Lora-bold.fntdata"/><Relationship Id="rId50" Type="http://schemas.openxmlformats.org/officeDocument/2006/relationships/font" Target="fonts/Lora-regular.fntdata"/><Relationship Id="rId53" Type="http://schemas.openxmlformats.org/officeDocument/2006/relationships/font" Target="fonts/Lora-boldItalic.fntdata"/><Relationship Id="rId52" Type="http://schemas.openxmlformats.org/officeDocument/2006/relationships/font" Target="fonts/Lora-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1fb6fde186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1fb6fde186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Calibri"/>
              <a:buChar char="●"/>
            </a:pPr>
            <a:r>
              <a:rPr lang="en" sz="1200">
                <a:solidFill>
                  <a:schemeClr val="dk1"/>
                </a:solidFill>
                <a:highlight>
                  <a:srgbClr val="FFFFFF"/>
                </a:highlight>
                <a:latin typeface="Calibri"/>
                <a:ea typeface="Calibri"/>
                <a:cs typeface="Calibri"/>
                <a:sym typeface="Calibri"/>
              </a:rPr>
              <a:t>Sometimes there are six. If three machines, there are two Machine Inspectors</a:t>
            </a:r>
            <a:endParaRPr sz="1200">
              <a:solidFill>
                <a:schemeClr val="dk1"/>
              </a:solidFill>
              <a:highlight>
                <a:srgbClr val="FFFFFF"/>
              </a:highlight>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highlight>
                  <a:srgbClr val="FFFFFF"/>
                </a:highlight>
                <a:latin typeface="Calibri"/>
                <a:ea typeface="Calibri"/>
                <a:cs typeface="Calibri"/>
                <a:sym typeface="Calibri"/>
              </a:rPr>
              <a:t>Poll watchers cannot work unless they have a watcher’s certificate issued by the county and are a registered voter of the county.</a:t>
            </a:r>
            <a:endParaRPr sz="1200">
              <a:solidFill>
                <a:schemeClr val="dk1"/>
              </a:solidFill>
              <a:highlight>
                <a:srgbClr val="FFFFFF"/>
              </a:highlight>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highlight>
                  <a:srgbClr val="FFFFFF"/>
                </a:highlight>
                <a:latin typeface="Calibri"/>
                <a:ea typeface="Calibri"/>
                <a:cs typeface="Calibri"/>
                <a:sym typeface="Calibri"/>
              </a:rPr>
              <a:t>Can rotate certain tasks to stay fresh</a:t>
            </a:r>
            <a:endParaRPr sz="1200">
              <a:solidFill>
                <a:schemeClr val="dk1"/>
              </a:solidFill>
              <a:highlight>
                <a:srgbClr val="FFFFFF"/>
              </a:highlight>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c0aeb1c87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c0aeb1c87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Pay by county in PA:</a:t>
            </a:r>
            <a:endParaRPr/>
          </a:p>
          <a:p>
            <a:pPr indent="0" lvl="0" marL="0" rtl="0" algn="l">
              <a:spcBef>
                <a:spcPts val="0"/>
              </a:spcBef>
              <a:spcAft>
                <a:spcPts val="0"/>
              </a:spcAft>
              <a:buNone/>
            </a:pPr>
            <a:r>
              <a:rPr lang="en"/>
              <a:t>Philadelphia: $200, extra $50 for training if work election day, $205 for Judge of Election</a:t>
            </a:r>
            <a:endParaRPr/>
          </a:p>
          <a:p>
            <a:pPr indent="0" lvl="0" marL="0" rtl="0" algn="l">
              <a:spcBef>
                <a:spcPts val="0"/>
              </a:spcBef>
              <a:spcAft>
                <a:spcPts val="0"/>
              </a:spcAft>
              <a:buNone/>
            </a:pPr>
            <a:r>
              <a:rPr lang="en"/>
              <a:t>Allegheny: $115-140, $20 for training for election officers</a:t>
            </a:r>
            <a:endParaRPr/>
          </a:p>
          <a:p>
            <a:pPr indent="0" lvl="0" marL="0" rtl="0" algn="l">
              <a:spcBef>
                <a:spcPts val="0"/>
              </a:spcBef>
              <a:spcAft>
                <a:spcPts val="0"/>
              </a:spcAft>
              <a:buNone/>
            </a:pPr>
            <a:r>
              <a:rPr lang="en"/>
              <a:t>Montgomery: $110-140 full day, $55 half day</a:t>
            </a:r>
            <a:endParaRPr/>
          </a:p>
          <a:p>
            <a:pPr indent="0" lvl="0" marL="0" rtl="0" algn="l">
              <a:spcBef>
                <a:spcPts val="0"/>
              </a:spcBef>
              <a:spcAft>
                <a:spcPts val="0"/>
              </a:spcAft>
              <a:buNone/>
            </a:pPr>
            <a:r>
              <a:rPr lang="en"/>
              <a:t>Bucks: $75-200, training pay available</a:t>
            </a:r>
            <a:endParaRPr/>
          </a:p>
          <a:p>
            <a:pPr indent="0" lvl="0" marL="0" rtl="0" algn="l">
              <a:spcBef>
                <a:spcPts val="0"/>
              </a:spcBef>
              <a:spcAft>
                <a:spcPts val="0"/>
              </a:spcAft>
              <a:buNone/>
            </a:pPr>
            <a:r>
              <a:rPr lang="en"/>
              <a:t>Delaware: $90 for most positions, plus $55 for both trainings, $100 for judge of election, $5 training class; $10 supply pick-up; $10 supply drop-off</a:t>
            </a:r>
            <a:endParaRPr/>
          </a:p>
          <a:p>
            <a:pPr indent="0" lvl="0" marL="0" rtl="0" algn="l">
              <a:spcBef>
                <a:spcPts val="0"/>
              </a:spcBef>
              <a:spcAft>
                <a:spcPts val="0"/>
              </a:spcAft>
              <a:buNone/>
            </a:pPr>
            <a:r>
              <a:rPr lang="en"/>
              <a:t>Chester: $114 full day, 47 half day (clerks only), $10 class attendance</a:t>
            </a:r>
            <a:endParaRPr/>
          </a:p>
          <a:p>
            <a:pPr indent="0" lvl="0" marL="0" rtl="0" algn="l">
              <a:spcBef>
                <a:spcPts val="0"/>
              </a:spcBef>
              <a:spcAft>
                <a:spcPts val="0"/>
              </a:spcAft>
              <a:buNone/>
            </a:pPr>
            <a:r>
              <a:rPr lang="en"/>
              <a:t>Lehigh: $135 plus $10 class attendance and $10 supply pick up, $20 supply drop off, jude of election $150, $10 class attendance</a:t>
            </a:r>
            <a:endParaRPr/>
          </a:p>
          <a:p>
            <a:pPr indent="0" lvl="0" marL="0" rtl="0" algn="l">
              <a:spcBef>
                <a:spcPts val="0"/>
              </a:spcBef>
              <a:spcAft>
                <a:spcPts val="0"/>
              </a:spcAft>
              <a:buNone/>
            </a:pPr>
            <a:r>
              <a:rPr lang="en"/>
              <a:t>Dauphin: $130 for machine and clerks, $140 for inspectors, $170 for judge of election</a:t>
            </a:r>
            <a:endParaRPr/>
          </a:p>
          <a:p>
            <a:pPr indent="0" lvl="0" marL="0" rtl="0" algn="l">
              <a:spcBef>
                <a:spcPts val="0"/>
              </a:spcBef>
              <a:spcAft>
                <a:spcPts val="0"/>
              </a:spcAft>
              <a:buNone/>
            </a:pPr>
            <a:r>
              <a:rPr lang="en"/>
              <a:t>Lackawanna: $130-145</a:t>
            </a:r>
            <a:endParaRPr/>
          </a:p>
          <a:p>
            <a:pPr indent="0" lvl="0" marL="0" rtl="0" algn="l">
              <a:spcBef>
                <a:spcPts val="0"/>
              </a:spcBef>
              <a:spcAft>
                <a:spcPts val="0"/>
              </a:spcAft>
              <a:buNone/>
            </a:pPr>
            <a:r>
              <a:rPr lang="en"/>
              <a:t>Centre: $110-200</a:t>
            </a:r>
            <a:endParaRPr/>
          </a:p>
          <a:p>
            <a:pPr indent="0" lvl="0" marL="0" rtl="0" algn="l">
              <a:spcBef>
                <a:spcPts val="0"/>
              </a:spcBef>
              <a:spcAft>
                <a:spcPts val="0"/>
              </a:spcAft>
              <a:buNone/>
            </a:pPr>
            <a:r>
              <a:rPr lang="en"/>
              <a:t>Monroe: $125-150</a:t>
            </a:r>
            <a:endParaRPr/>
          </a:p>
          <a:p>
            <a:pPr indent="0" lvl="0" marL="0" rtl="0" algn="l">
              <a:spcBef>
                <a:spcPts val="0"/>
              </a:spcBef>
              <a:spcAft>
                <a:spcPts val="0"/>
              </a:spcAft>
              <a:buNone/>
            </a:pPr>
            <a:r>
              <a:rPr lang="en"/>
              <a:t>Berks: $180 for all positions, additional compensation for training</a:t>
            </a:r>
            <a:endParaRPr/>
          </a:p>
          <a:p>
            <a:pPr indent="0" lvl="0" marL="0" rtl="0" algn="l">
              <a:spcBef>
                <a:spcPts val="0"/>
              </a:spcBef>
              <a:spcAft>
                <a:spcPts val="0"/>
              </a:spcAft>
              <a:buNone/>
            </a:pPr>
            <a:r>
              <a:rPr lang="en"/>
              <a:t>Lancaster: $100-160 full day, $50 half day, $10 training</a:t>
            </a:r>
            <a:endParaRPr/>
          </a:p>
          <a:p>
            <a:pPr indent="0" lvl="0" marL="0" rtl="0" algn="l">
              <a:spcBef>
                <a:spcPts val="0"/>
              </a:spcBef>
              <a:spcAft>
                <a:spcPts val="0"/>
              </a:spcAft>
              <a:buNone/>
            </a:pPr>
            <a:r>
              <a:rPr lang="en"/>
              <a:t>Northampton: $175-200</a:t>
            </a:r>
            <a:endParaRPr/>
          </a:p>
          <a:p>
            <a:pPr indent="0" lvl="0" marL="0" rtl="0" algn="l">
              <a:spcBef>
                <a:spcPts val="0"/>
              </a:spcBef>
              <a:spcAft>
                <a:spcPts val="0"/>
              </a:spcAft>
              <a:buNone/>
            </a:pPr>
            <a:r>
              <a:rPr lang="en"/>
              <a:t>Eerie: $130, compensated for training</a:t>
            </a:r>
            <a:endParaRPr/>
          </a:p>
          <a:p>
            <a:pPr indent="0" lvl="0" marL="0" rtl="0" algn="l">
              <a:spcBef>
                <a:spcPts val="0"/>
              </a:spcBef>
              <a:spcAft>
                <a:spcPts val="0"/>
              </a:spcAft>
              <a:buNone/>
            </a:pPr>
            <a:r>
              <a:rPr lang="en"/>
              <a:t>York: $100-125</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97241f43f3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97241f43f3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97241f43f3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97241f43f3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97241f43f3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97241f43f3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Be flexible if possible in your placement, but ensure that you’re comfortable wherever you’re assigned</a:t>
            </a:r>
            <a:endParaRPr/>
          </a:p>
          <a:p>
            <a:pPr indent="-298450" lvl="0" marL="457200" rtl="0" algn="l">
              <a:spcBef>
                <a:spcPts val="0"/>
              </a:spcBef>
              <a:spcAft>
                <a:spcPts val="0"/>
              </a:spcAft>
              <a:buSzPts val="1100"/>
              <a:buChar char="●"/>
            </a:pPr>
            <a:r>
              <a:rPr lang="en"/>
              <a:t>Remind people that calls will come from unrecognized #</a:t>
            </a:r>
            <a:endParaRPr/>
          </a:p>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10e52e74f7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10e52e74f7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10e52e74f75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10e52e74f75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Tell people to put 00-00 if they don’t have an assignment and are willing to go to a different area </a:t>
            </a:r>
            <a:endParaRPr/>
          </a:p>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97241f43f3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97241f43f3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97241f43f3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97241f43f3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97241f43f3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97241f43f3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97241f43f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97241f43f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97241f43f3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7" name="Google Shape;207;g97241f43f3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736600" rtl="0" algn="l">
              <a:lnSpc>
                <a:spcPct val="115000"/>
              </a:lnSpc>
              <a:spcBef>
                <a:spcPts val="2300"/>
              </a:spcBef>
              <a:spcAft>
                <a:spcPts val="0"/>
              </a:spcAft>
              <a:buClr>
                <a:srgbClr val="4A4A4A"/>
              </a:buClr>
              <a:buSzPts val="1200"/>
              <a:buFont typeface="Lora"/>
              <a:buChar char="●"/>
            </a:pPr>
            <a:r>
              <a:rPr lang="en" sz="1200">
                <a:solidFill>
                  <a:srgbClr val="4A4A4A"/>
                </a:solidFill>
                <a:highlight>
                  <a:srgbClr val="FFFFFF"/>
                </a:highlight>
                <a:latin typeface="Lora"/>
                <a:ea typeface="Lora"/>
                <a:cs typeface="Lora"/>
                <a:sym typeface="Lora"/>
              </a:rPr>
              <a:t>Judges of Election are paid $205 for working on Election Day.</a:t>
            </a:r>
            <a:endParaRPr sz="1200">
              <a:solidFill>
                <a:srgbClr val="4A4A4A"/>
              </a:solidFill>
              <a:highlight>
                <a:srgbClr val="FFFFFF"/>
              </a:highlight>
              <a:latin typeface="Lora"/>
              <a:ea typeface="Lora"/>
              <a:cs typeface="Lora"/>
              <a:sym typeface="Lora"/>
            </a:endParaRPr>
          </a:p>
          <a:p>
            <a:pPr indent="-304800" lvl="0" marL="736600" rtl="0" algn="l">
              <a:lnSpc>
                <a:spcPct val="115000"/>
              </a:lnSpc>
              <a:spcBef>
                <a:spcPts val="0"/>
              </a:spcBef>
              <a:spcAft>
                <a:spcPts val="0"/>
              </a:spcAft>
              <a:buClr>
                <a:srgbClr val="4A4A4A"/>
              </a:buClr>
              <a:buSzPts val="1200"/>
              <a:buFont typeface="Lora"/>
              <a:buChar char="●"/>
            </a:pPr>
            <a:r>
              <a:rPr lang="en" sz="1200">
                <a:solidFill>
                  <a:srgbClr val="4A4A4A"/>
                </a:solidFill>
                <a:highlight>
                  <a:srgbClr val="FFFFFF"/>
                </a:highlight>
                <a:latin typeface="Lora"/>
                <a:ea typeface="Lora"/>
                <a:cs typeface="Lora"/>
                <a:sym typeface="Lora"/>
              </a:rPr>
              <a:t>Majority Inspectors, Minority Inspectors, Clerks, and Machine Inspectors are paid $200 for working on Election Day.</a:t>
            </a:r>
            <a:endParaRPr sz="1200">
              <a:solidFill>
                <a:srgbClr val="4A4A4A"/>
              </a:solidFill>
              <a:highlight>
                <a:srgbClr val="FFFFFF"/>
              </a:highlight>
              <a:latin typeface="Lora"/>
              <a:ea typeface="Lora"/>
              <a:cs typeface="Lora"/>
              <a:sym typeface="Lora"/>
            </a:endParaRPr>
          </a:p>
          <a:p>
            <a:pPr indent="-304800" lvl="0" marL="736600" rtl="0" algn="l">
              <a:lnSpc>
                <a:spcPct val="115000"/>
              </a:lnSpc>
              <a:spcBef>
                <a:spcPts val="0"/>
              </a:spcBef>
              <a:spcAft>
                <a:spcPts val="0"/>
              </a:spcAft>
              <a:buClr>
                <a:srgbClr val="4A4A4A"/>
              </a:buClr>
              <a:buSzPts val="1200"/>
              <a:buFont typeface="Lora"/>
              <a:buChar char="●"/>
            </a:pPr>
            <a:r>
              <a:rPr lang="en" sz="1200">
                <a:solidFill>
                  <a:srgbClr val="4A4A4A"/>
                </a:solidFill>
                <a:highlight>
                  <a:srgbClr val="FFFFFF"/>
                </a:highlight>
                <a:latin typeface="Lora"/>
                <a:ea typeface="Lora"/>
                <a:cs typeface="Lora"/>
                <a:sym typeface="Lora"/>
              </a:rPr>
              <a:t>Bilingual Interpreters are paid $180 for working on Election Day.</a:t>
            </a:r>
            <a:endParaRPr sz="1200">
              <a:solidFill>
                <a:srgbClr val="4A4A4A"/>
              </a:solidFill>
              <a:highlight>
                <a:srgbClr val="FFFFFF"/>
              </a:highlight>
              <a:latin typeface="Lora"/>
              <a:ea typeface="Lora"/>
              <a:cs typeface="Lora"/>
              <a:sym typeface="Lora"/>
            </a:endParaRPr>
          </a:p>
          <a:p>
            <a:pPr indent="0" lvl="0" marL="0" rtl="0" algn="l">
              <a:spcBef>
                <a:spcPts val="120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97241f43f3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97241f43f3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10e52e74f75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10e52e74f75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97241f43f3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97241f43f3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97241f43f3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97241f43f3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97241f43f3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97241f43f3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10e52e74f75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9" name="Google Shape;249;g10e52e74f75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Once you sign up with LWV, we will send info about other opportunities </a:t>
            </a:r>
            <a:endParaRPr/>
          </a:p>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be9a9005e7_1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be9a9005e7_1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965fdc4f3e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3" name="Google Shape;263;g965fdc4f3e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be9a9005e7_1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1" name="Google Shape;271;gbe9a9005e7_1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rgbClr val="222222"/>
                </a:solidFill>
                <a:highlight>
                  <a:srgbClr val="FFFFFF"/>
                </a:highlight>
              </a:rPr>
              <a:t>Fairmount Votes</a:t>
            </a:r>
            <a:endParaRPr>
              <a:solidFill>
                <a:srgbClr val="222222"/>
              </a:solidFill>
              <a:highlight>
                <a:srgbClr val="FFFFFF"/>
              </a:highlight>
            </a:endParaRPr>
          </a:p>
          <a:p>
            <a:pPr indent="0" lvl="0" marL="0" rtl="0" algn="l">
              <a:spcBef>
                <a:spcPts val="0"/>
              </a:spcBef>
              <a:spcAft>
                <a:spcPts val="0"/>
              </a:spcAft>
              <a:buClr>
                <a:schemeClr val="dk1"/>
              </a:buClr>
              <a:buSzPts val="1100"/>
              <a:buFont typeface="Arial"/>
              <a:buNone/>
            </a:pPr>
            <a:r>
              <a:rPr lang="en">
                <a:solidFill>
                  <a:srgbClr val="222222"/>
                </a:solidFill>
                <a:highlight>
                  <a:srgbClr val="FFFFFF"/>
                </a:highlight>
              </a:rPr>
              <a:t>Philly Youth Vote</a:t>
            </a:r>
            <a:endParaRPr>
              <a:solidFill>
                <a:srgbClr val="222222"/>
              </a:solidFill>
              <a:highlight>
                <a:srgbClr val="FFFFFF"/>
              </a:highlight>
            </a:endParaRPr>
          </a:p>
          <a:p>
            <a:pPr indent="0" lvl="0" marL="0" rtl="0" algn="l">
              <a:spcBef>
                <a:spcPts val="0"/>
              </a:spcBef>
              <a:spcAft>
                <a:spcPts val="0"/>
              </a:spcAft>
              <a:buClr>
                <a:schemeClr val="dk1"/>
              </a:buClr>
              <a:buSzPts val="1100"/>
              <a:buFont typeface="Arial"/>
              <a:buNone/>
            </a:pPr>
            <a:r>
              <a:rPr lang="en">
                <a:solidFill>
                  <a:srgbClr val="222222"/>
                </a:solidFill>
                <a:highlight>
                  <a:srgbClr val="FFFFFF"/>
                </a:highlight>
              </a:rPr>
              <a:t>Young Involved Philadelphia</a:t>
            </a:r>
            <a:endParaRPr>
              <a:solidFill>
                <a:srgbClr val="222222"/>
              </a:solidFill>
              <a:highlight>
                <a:srgbClr val="FFFFFF"/>
              </a:highlight>
            </a:endParaRPr>
          </a:p>
          <a:p>
            <a:pPr indent="0" lvl="0" marL="0" rtl="0" algn="l">
              <a:spcBef>
                <a:spcPts val="0"/>
              </a:spcBef>
              <a:spcAft>
                <a:spcPts val="0"/>
              </a:spcAft>
              <a:buClr>
                <a:schemeClr val="dk1"/>
              </a:buClr>
              <a:buSzPts val="1100"/>
              <a:buFont typeface="Arial"/>
              <a:buNone/>
            </a:pPr>
            <a:r>
              <a:rPr lang="en">
                <a:solidFill>
                  <a:srgbClr val="222222"/>
                </a:solidFill>
                <a:highlight>
                  <a:srgbClr val="FFFFFF"/>
                </a:highlight>
              </a:rPr>
              <a:t>League of Women Voters of Philadelphia</a:t>
            </a:r>
            <a:endParaRPr>
              <a:solidFill>
                <a:srgbClr val="222222"/>
              </a:solidFill>
              <a:highlight>
                <a:srgbClr val="FFFFFF"/>
              </a:highlight>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10e52e74f64_0_2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g10e52e74f64_0_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be9a9005e7_1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be9a9005e7_1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17307e0685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17307e0685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be9a9005e7_1_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gbe9a9005e7_1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97241f43f3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97241f43f3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9b44250cd2_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9b44250cd2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97241f43f3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97241f43f3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97241f43f3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97241f43f3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050">
                <a:solidFill>
                  <a:srgbClr val="3C4043"/>
                </a:solidFill>
                <a:highlight>
                  <a:srgbClr val="FFFFFF"/>
                </a:highlight>
                <a:latin typeface="Roboto"/>
                <a:ea typeface="Roboto"/>
                <a:cs typeface="Roboto"/>
                <a:sym typeface="Roboto"/>
              </a:rPr>
              <a:t>Sometimes there are six. If three machines, there are two Machine Inspectors</a:t>
            </a:r>
            <a:endParaRPr sz="1050">
              <a:solidFill>
                <a:srgbClr val="3C4043"/>
              </a:solidFill>
              <a:highlight>
                <a:srgbClr val="FFFFFF"/>
              </a:highlight>
              <a:latin typeface="Roboto"/>
              <a:ea typeface="Roboto"/>
              <a:cs typeface="Roboto"/>
              <a:sym typeface="Roboto"/>
            </a:endParaRPr>
          </a:p>
          <a:p>
            <a:pPr indent="0" lvl="0" marL="0" rtl="0" algn="l">
              <a:spcBef>
                <a:spcPts val="0"/>
              </a:spcBef>
              <a:spcAft>
                <a:spcPts val="0"/>
              </a:spcAft>
              <a:buNone/>
            </a:pPr>
            <a:r>
              <a:t/>
            </a:r>
            <a:endParaRPr sz="1050">
              <a:solidFill>
                <a:srgbClr val="3C4043"/>
              </a:solidFill>
              <a:highlight>
                <a:srgbClr val="FFFFFF"/>
              </a:highlight>
              <a:latin typeface="Roboto"/>
              <a:ea typeface="Roboto"/>
              <a:cs typeface="Roboto"/>
              <a:sym typeface="Roboto"/>
            </a:endParaRPr>
          </a:p>
          <a:p>
            <a:pPr indent="0" lvl="0" marL="0" rtl="0" algn="l">
              <a:spcBef>
                <a:spcPts val="0"/>
              </a:spcBef>
              <a:spcAft>
                <a:spcPts val="0"/>
              </a:spcAft>
              <a:buNone/>
            </a:pPr>
            <a:r>
              <a:rPr lang="en" sz="1050">
                <a:solidFill>
                  <a:srgbClr val="3C4043"/>
                </a:solidFill>
                <a:highlight>
                  <a:srgbClr val="FFFFFF"/>
                </a:highlight>
                <a:latin typeface="Roboto"/>
                <a:ea typeface="Roboto"/>
                <a:cs typeface="Roboto"/>
                <a:sym typeface="Roboto"/>
              </a:rPr>
              <a:t>Jeff note: poll workers should learn and be prepared to do any job of fellow beard members, especially in the event of an emergency </a:t>
            </a:r>
            <a:endParaRPr sz="1050">
              <a:solidFill>
                <a:srgbClr val="3C4043"/>
              </a:solidFill>
              <a:highlight>
                <a:srgbClr val="FFFFFF"/>
              </a:highlight>
              <a:latin typeface="Roboto"/>
              <a:ea typeface="Roboto"/>
              <a:cs typeface="Roboto"/>
              <a:sym typeface="Roboto"/>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1fb6fde1860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1fb6fde1860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5275" lvl="0" marL="457200" rtl="0" algn="l">
              <a:spcBef>
                <a:spcPts val="0"/>
              </a:spcBef>
              <a:spcAft>
                <a:spcPts val="0"/>
              </a:spcAft>
              <a:buClr>
                <a:srgbClr val="3C4043"/>
              </a:buClr>
              <a:buSzPts val="1050"/>
              <a:buFont typeface="Roboto"/>
              <a:buChar char="●"/>
            </a:pPr>
            <a:r>
              <a:rPr lang="en" sz="1050">
                <a:solidFill>
                  <a:srgbClr val="3C4043"/>
                </a:solidFill>
                <a:highlight>
                  <a:srgbClr val="FFFFFF"/>
                </a:highlight>
                <a:latin typeface="Roboto"/>
                <a:ea typeface="Roboto"/>
                <a:cs typeface="Roboto"/>
                <a:sym typeface="Roboto"/>
              </a:rPr>
              <a:t>Sometimes there are six. If three machines, there are two Machine Inspectors</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1028700" y="514350"/>
            <a:ext cx="7200900" cy="1114500"/>
          </a:xfrm>
          <a:prstGeom prst="rect">
            <a:avLst/>
          </a:prstGeom>
          <a:noFill/>
          <a:ln>
            <a:noFill/>
          </a:ln>
        </p:spPr>
        <p:txBody>
          <a:bodyPr anchorCtr="0" anchor="t" bIns="34275" lIns="68575" spcFirstLastPara="1" rIns="68575" wrap="square" tIns="34275">
            <a:noAutofit/>
          </a:bodyPr>
          <a:lstStyle>
            <a:lvl1pPr lvl="0" rtl="0" algn="l">
              <a:lnSpc>
                <a:spcPct val="89000"/>
              </a:lnSpc>
              <a:spcBef>
                <a:spcPts val="0"/>
              </a:spcBef>
              <a:spcAft>
                <a:spcPts val="0"/>
              </a:spcAft>
              <a:buClr>
                <a:schemeClr val="lt2"/>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1028700" y="1714500"/>
            <a:ext cx="7200900" cy="2685900"/>
          </a:xfrm>
          <a:prstGeom prst="rect">
            <a:avLst/>
          </a:prstGeom>
          <a:noFill/>
          <a:ln>
            <a:noFill/>
          </a:ln>
        </p:spPr>
        <p:txBody>
          <a:bodyPr anchorCtr="0" anchor="t" bIns="34275" lIns="68575" spcFirstLastPara="1" rIns="68575" wrap="square" tIns="34275">
            <a:noAutofit/>
          </a:bodyPr>
          <a:lstStyle>
            <a:lvl1pPr indent="-317500" lvl="0" marL="457200" rtl="0" algn="l">
              <a:lnSpc>
                <a:spcPct val="94000"/>
              </a:lnSpc>
              <a:spcBef>
                <a:spcPts val="800"/>
              </a:spcBef>
              <a:spcAft>
                <a:spcPts val="0"/>
              </a:spcAft>
              <a:buClr>
                <a:schemeClr val="lt2"/>
              </a:buClr>
              <a:buSzPts val="1400"/>
              <a:buChar char="●"/>
              <a:defRPr/>
            </a:lvl1pPr>
            <a:lvl2pPr indent="-317500" lvl="1" marL="914400" rtl="0" algn="l">
              <a:lnSpc>
                <a:spcPct val="94000"/>
              </a:lnSpc>
              <a:spcBef>
                <a:spcPts val="400"/>
              </a:spcBef>
              <a:spcAft>
                <a:spcPts val="0"/>
              </a:spcAft>
              <a:buClr>
                <a:schemeClr val="lt2"/>
              </a:buClr>
              <a:buSzPts val="1400"/>
              <a:buChar char="○"/>
              <a:defRPr/>
            </a:lvl2pPr>
            <a:lvl3pPr indent="-317500" lvl="2" marL="1371600" rtl="0" algn="l">
              <a:lnSpc>
                <a:spcPct val="94000"/>
              </a:lnSpc>
              <a:spcBef>
                <a:spcPts val="400"/>
              </a:spcBef>
              <a:spcAft>
                <a:spcPts val="0"/>
              </a:spcAft>
              <a:buClr>
                <a:schemeClr val="lt2"/>
              </a:buClr>
              <a:buSzPts val="1400"/>
              <a:buChar char="■"/>
              <a:defRPr/>
            </a:lvl3pPr>
            <a:lvl4pPr indent="-317500" lvl="3" marL="1828800" rtl="0" algn="l">
              <a:lnSpc>
                <a:spcPct val="94000"/>
              </a:lnSpc>
              <a:spcBef>
                <a:spcPts val="400"/>
              </a:spcBef>
              <a:spcAft>
                <a:spcPts val="0"/>
              </a:spcAft>
              <a:buClr>
                <a:schemeClr val="lt2"/>
              </a:buClr>
              <a:buSzPts val="1400"/>
              <a:buChar char="●"/>
              <a:defRPr/>
            </a:lvl4pPr>
            <a:lvl5pPr indent="-317500" lvl="4" marL="2286000" rtl="0" algn="l">
              <a:lnSpc>
                <a:spcPct val="94000"/>
              </a:lnSpc>
              <a:spcBef>
                <a:spcPts val="400"/>
              </a:spcBef>
              <a:spcAft>
                <a:spcPts val="0"/>
              </a:spcAft>
              <a:buClr>
                <a:schemeClr val="lt2"/>
              </a:buClr>
              <a:buSzPts val="1400"/>
              <a:buChar char="○"/>
              <a:defRPr/>
            </a:lvl5pPr>
            <a:lvl6pPr indent="-317500" lvl="5" marL="2743200" rtl="0" algn="l">
              <a:lnSpc>
                <a:spcPct val="94000"/>
              </a:lnSpc>
              <a:spcBef>
                <a:spcPts val="400"/>
              </a:spcBef>
              <a:spcAft>
                <a:spcPts val="0"/>
              </a:spcAft>
              <a:buClr>
                <a:schemeClr val="lt2"/>
              </a:buClr>
              <a:buSzPts val="1400"/>
              <a:buChar char="■"/>
              <a:defRPr/>
            </a:lvl6pPr>
            <a:lvl7pPr indent="-317500" lvl="6" marL="3200400" rtl="0" algn="l">
              <a:lnSpc>
                <a:spcPct val="94000"/>
              </a:lnSpc>
              <a:spcBef>
                <a:spcPts val="400"/>
              </a:spcBef>
              <a:spcAft>
                <a:spcPts val="0"/>
              </a:spcAft>
              <a:buClr>
                <a:schemeClr val="lt2"/>
              </a:buClr>
              <a:buSzPts val="1400"/>
              <a:buChar char="●"/>
              <a:defRPr/>
            </a:lvl7pPr>
            <a:lvl8pPr indent="-317500" lvl="7" marL="3657600" rtl="0" algn="l">
              <a:lnSpc>
                <a:spcPct val="94000"/>
              </a:lnSpc>
              <a:spcBef>
                <a:spcPts val="400"/>
              </a:spcBef>
              <a:spcAft>
                <a:spcPts val="0"/>
              </a:spcAft>
              <a:buClr>
                <a:schemeClr val="lt2"/>
              </a:buClr>
              <a:buSzPts val="1400"/>
              <a:buChar char="○"/>
              <a:defRPr/>
            </a:lvl8pPr>
            <a:lvl9pPr indent="-317500" lvl="8" marL="4114800" rtl="0" algn="l">
              <a:lnSpc>
                <a:spcPct val="94000"/>
              </a:lnSpc>
              <a:spcBef>
                <a:spcPts val="400"/>
              </a:spcBef>
              <a:spcAft>
                <a:spcPts val="200"/>
              </a:spcAft>
              <a:buClr>
                <a:schemeClr val="lt2"/>
              </a:buClr>
              <a:buSzPts val="1400"/>
              <a:buChar char="■"/>
              <a:defRPr/>
            </a:lvl9pPr>
          </a:lstStyle>
          <a:p/>
        </p:txBody>
      </p:sp>
      <p:sp>
        <p:nvSpPr>
          <p:cNvPr id="53" name="Google Shape;53;p13"/>
          <p:cNvSpPr txBox="1"/>
          <p:nvPr>
            <p:ph idx="10" type="dt"/>
          </p:nvPr>
        </p:nvSpPr>
        <p:spPr>
          <a:xfrm>
            <a:off x="1042988" y="4840039"/>
            <a:ext cx="903300" cy="3036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4" name="Google Shape;54;p13"/>
          <p:cNvSpPr txBox="1"/>
          <p:nvPr>
            <p:ph idx="11" type="ftr"/>
          </p:nvPr>
        </p:nvSpPr>
        <p:spPr>
          <a:xfrm>
            <a:off x="2170173" y="4840039"/>
            <a:ext cx="4710600" cy="3036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5" name="Google Shape;55;p13"/>
          <p:cNvSpPr txBox="1"/>
          <p:nvPr>
            <p:ph idx="12" type="sldNum"/>
          </p:nvPr>
        </p:nvSpPr>
        <p:spPr>
          <a:xfrm>
            <a:off x="7104552" y="4840039"/>
            <a:ext cx="1197300" cy="3036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2" name="Shape 62"/>
        <p:cNvGrpSpPr/>
        <p:nvPr/>
      </p:nvGrpSpPr>
      <p:grpSpPr>
        <a:xfrm>
          <a:off x="0" y="0"/>
          <a:ext cx="0" cy="0"/>
          <a:chOff x="0" y="0"/>
          <a:chExt cx="0" cy="0"/>
        </a:xfrm>
      </p:grpSpPr>
      <p:sp>
        <p:nvSpPr>
          <p:cNvPr id="63" name="Google Shape;63;p15"/>
          <p:cNvSpPr txBox="1"/>
          <p:nvPr>
            <p:ph type="title"/>
          </p:nvPr>
        </p:nvSpPr>
        <p:spPr>
          <a:xfrm>
            <a:off x="1028700" y="514350"/>
            <a:ext cx="7200900" cy="1114500"/>
          </a:xfrm>
          <a:prstGeom prst="rect">
            <a:avLst/>
          </a:prstGeom>
          <a:noFill/>
          <a:ln>
            <a:noFill/>
          </a:ln>
        </p:spPr>
        <p:txBody>
          <a:bodyPr anchorCtr="0" anchor="t" bIns="34275" lIns="68575" spcFirstLastPara="1" rIns="68575" wrap="square" tIns="34275">
            <a:noAutofit/>
          </a:bodyPr>
          <a:lstStyle>
            <a:lvl1pPr lvl="0" rtl="0" algn="l">
              <a:lnSpc>
                <a:spcPct val="89000"/>
              </a:lnSpc>
              <a:spcBef>
                <a:spcPts val="0"/>
              </a:spcBef>
              <a:spcAft>
                <a:spcPts val="0"/>
              </a:spcAft>
              <a:buClr>
                <a:schemeClr val="lt2"/>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64" name="Google Shape;64;p15"/>
          <p:cNvSpPr txBox="1"/>
          <p:nvPr>
            <p:ph idx="1" type="body"/>
          </p:nvPr>
        </p:nvSpPr>
        <p:spPr>
          <a:xfrm>
            <a:off x="1028700" y="1714500"/>
            <a:ext cx="7200900" cy="2686200"/>
          </a:xfrm>
          <a:prstGeom prst="rect">
            <a:avLst/>
          </a:prstGeom>
          <a:noFill/>
          <a:ln>
            <a:noFill/>
          </a:ln>
        </p:spPr>
        <p:txBody>
          <a:bodyPr anchorCtr="0" anchor="t" bIns="34275" lIns="68575" spcFirstLastPara="1" rIns="68575" wrap="square" tIns="34275">
            <a:noAutofit/>
          </a:bodyPr>
          <a:lstStyle>
            <a:lvl1pPr indent="-317500" lvl="0" marL="457200" rtl="0" algn="l">
              <a:lnSpc>
                <a:spcPct val="94000"/>
              </a:lnSpc>
              <a:spcBef>
                <a:spcPts val="800"/>
              </a:spcBef>
              <a:spcAft>
                <a:spcPts val="0"/>
              </a:spcAft>
              <a:buClr>
                <a:schemeClr val="lt2"/>
              </a:buClr>
              <a:buSzPts val="1400"/>
              <a:buChar char="■"/>
              <a:defRPr/>
            </a:lvl1pPr>
            <a:lvl2pPr indent="-317500" lvl="1" marL="914400" rtl="0" algn="l">
              <a:lnSpc>
                <a:spcPct val="94000"/>
              </a:lnSpc>
              <a:spcBef>
                <a:spcPts val="400"/>
              </a:spcBef>
              <a:spcAft>
                <a:spcPts val="0"/>
              </a:spcAft>
              <a:buClr>
                <a:schemeClr val="lt2"/>
              </a:buClr>
              <a:buSzPts val="1400"/>
              <a:buChar char="–"/>
              <a:defRPr/>
            </a:lvl2pPr>
            <a:lvl3pPr indent="-317500" lvl="2" marL="1371600" rtl="0" algn="l">
              <a:lnSpc>
                <a:spcPct val="94000"/>
              </a:lnSpc>
              <a:spcBef>
                <a:spcPts val="400"/>
              </a:spcBef>
              <a:spcAft>
                <a:spcPts val="0"/>
              </a:spcAft>
              <a:buClr>
                <a:schemeClr val="lt2"/>
              </a:buClr>
              <a:buSzPts val="1400"/>
              <a:buChar char="■"/>
              <a:defRPr/>
            </a:lvl3pPr>
            <a:lvl4pPr indent="-317500" lvl="3" marL="1828800" rtl="0" algn="l">
              <a:lnSpc>
                <a:spcPct val="94000"/>
              </a:lnSpc>
              <a:spcBef>
                <a:spcPts val="400"/>
              </a:spcBef>
              <a:spcAft>
                <a:spcPts val="0"/>
              </a:spcAft>
              <a:buClr>
                <a:schemeClr val="lt2"/>
              </a:buClr>
              <a:buSzPts val="1400"/>
              <a:buChar char="–"/>
              <a:defRPr/>
            </a:lvl4pPr>
            <a:lvl5pPr indent="-317500" lvl="4" marL="2286000" rtl="0" algn="l">
              <a:lnSpc>
                <a:spcPct val="94000"/>
              </a:lnSpc>
              <a:spcBef>
                <a:spcPts val="400"/>
              </a:spcBef>
              <a:spcAft>
                <a:spcPts val="0"/>
              </a:spcAft>
              <a:buClr>
                <a:schemeClr val="lt2"/>
              </a:buClr>
              <a:buSzPts val="1400"/>
              <a:buChar char="■"/>
              <a:defRPr/>
            </a:lvl5pPr>
            <a:lvl6pPr indent="-317500" lvl="5" marL="2743200" rtl="0" algn="l">
              <a:lnSpc>
                <a:spcPct val="94000"/>
              </a:lnSpc>
              <a:spcBef>
                <a:spcPts val="400"/>
              </a:spcBef>
              <a:spcAft>
                <a:spcPts val="0"/>
              </a:spcAft>
              <a:buClr>
                <a:schemeClr val="lt2"/>
              </a:buClr>
              <a:buSzPts val="1400"/>
              <a:buChar char="–"/>
              <a:defRPr/>
            </a:lvl6pPr>
            <a:lvl7pPr indent="-317500" lvl="6" marL="3200400" rtl="0" algn="l">
              <a:lnSpc>
                <a:spcPct val="94000"/>
              </a:lnSpc>
              <a:spcBef>
                <a:spcPts val="400"/>
              </a:spcBef>
              <a:spcAft>
                <a:spcPts val="0"/>
              </a:spcAft>
              <a:buClr>
                <a:schemeClr val="lt2"/>
              </a:buClr>
              <a:buSzPts val="1400"/>
              <a:buChar char="■"/>
              <a:defRPr/>
            </a:lvl7pPr>
            <a:lvl8pPr indent="-317500" lvl="7" marL="3657600" rtl="0" algn="l">
              <a:lnSpc>
                <a:spcPct val="94000"/>
              </a:lnSpc>
              <a:spcBef>
                <a:spcPts val="400"/>
              </a:spcBef>
              <a:spcAft>
                <a:spcPts val="0"/>
              </a:spcAft>
              <a:buClr>
                <a:schemeClr val="lt2"/>
              </a:buClr>
              <a:buSzPts val="1400"/>
              <a:buChar char="–"/>
              <a:defRPr/>
            </a:lvl8pPr>
            <a:lvl9pPr indent="-317500" lvl="8" marL="4114800" rtl="0" algn="l">
              <a:lnSpc>
                <a:spcPct val="94000"/>
              </a:lnSpc>
              <a:spcBef>
                <a:spcPts val="400"/>
              </a:spcBef>
              <a:spcAft>
                <a:spcPts val="200"/>
              </a:spcAft>
              <a:buClr>
                <a:schemeClr val="lt2"/>
              </a:buClr>
              <a:buSzPts val="1400"/>
              <a:buChar char="■"/>
              <a:defRPr/>
            </a:lvl9pPr>
          </a:lstStyle>
          <a:p/>
        </p:txBody>
      </p:sp>
      <p:sp>
        <p:nvSpPr>
          <p:cNvPr id="65" name="Google Shape;65;p15"/>
          <p:cNvSpPr txBox="1"/>
          <p:nvPr>
            <p:ph idx="10" type="dt"/>
          </p:nvPr>
        </p:nvSpPr>
        <p:spPr>
          <a:xfrm>
            <a:off x="1042988" y="4840039"/>
            <a:ext cx="903300" cy="3036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66" name="Google Shape;66;p15"/>
          <p:cNvSpPr txBox="1"/>
          <p:nvPr>
            <p:ph idx="11" type="ftr"/>
          </p:nvPr>
        </p:nvSpPr>
        <p:spPr>
          <a:xfrm>
            <a:off x="2170173" y="4840039"/>
            <a:ext cx="4710600" cy="3036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67" name="Google Shape;67;p15"/>
          <p:cNvSpPr txBox="1"/>
          <p:nvPr>
            <p:ph idx="12" type="sldNum"/>
          </p:nvPr>
        </p:nvSpPr>
        <p:spPr>
          <a:xfrm>
            <a:off x="7104552" y="4840039"/>
            <a:ext cx="1197300" cy="3036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56" name="Shape 56"/>
        <p:cNvGrpSpPr/>
        <p:nvPr/>
      </p:nvGrpSpPr>
      <p:grpSpPr>
        <a:xfrm>
          <a:off x="0" y="0"/>
          <a:ext cx="0" cy="0"/>
          <a:chOff x="0" y="0"/>
          <a:chExt cx="0" cy="0"/>
        </a:xfrm>
      </p:grpSpPr>
      <p:sp>
        <p:nvSpPr>
          <p:cNvPr id="57" name="Google Shape;57;p14"/>
          <p:cNvSpPr txBox="1"/>
          <p:nvPr>
            <p:ph type="title"/>
          </p:nvPr>
        </p:nvSpPr>
        <p:spPr>
          <a:xfrm>
            <a:off x="1028700" y="514350"/>
            <a:ext cx="7200900" cy="1114500"/>
          </a:xfrm>
          <a:prstGeom prst="rect">
            <a:avLst/>
          </a:prstGeom>
          <a:noFill/>
          <a:ln>
            <a:noFill/>
          </a:ln>
        </p:spPr>
        <p:txBody>
          <a:bodyPr anchorCtr="0" anchor="t" bIns="34275" lIns="68575" spcFirstLastPara="1" rIns="68575" wrap="square" tIns="34275">
            <a:noAutofit/>
          </a:bodyPr>
          <a:lstStyle>
            <a:lvl1pPr lvl="0" marR="0" rtl="0" algn="l">
              <a:lnSpc>
                <a:spcPct val="89000"/>
              </a:lnSpc>
              <a:spcBef>
                <a:spcPts val="0"/>
              </a:spcBef>
              <a:spcAft>
                <a:spcPts val="0"/>
              </a:spcAft>
              <a:buClr>
                <a:schemeClr val="lt2"/>
              </a:buClr>
              <a:buSzPts val="3300"/>
              <a:buFont typeface="Libre Franklin"/>
              <a:buNone/>
              <a:defRPr b="0" i="0" sz="3300" u="none" cap="none" strike="noStrike">
                <a:solidFill>
                  <a:schemeClr val="lt2"/>
                </a:solidFill>
                <a:latin typeface="Libre Franklin"/>
                <a:ea typeface="Libre Franklin"/>
                <a:cs typeface="Libre Franklin"/>
                <a:sym typeface="Libre Franklin"/>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58" name="Google Shape;58;p14"/>
          <p:cNvSpPr txBox="1"/>
          <p:nvPr>
            <p:ph idx="1" type="body"/>
          </p:nvPr>
        </p:nvSpPr>
        <p:spPr>
          <a:xfrm>
            <a:off x="1028700" y="1714500"/>
            <a:ext cx="7200900" cy="2686200"/>
          </a:xfrm>
          <a:prstGeom prst="rect">
            <a:avLst/>
          </a:prstGeom>
          <a:noFill/>
          <a:ln>
            <a:noFill/>
          </a:ln>
        </p:spPr>
        <p:txBody>
          <a:bodyPr anchorCtr="0" anchor="t" bIns="34275" lIns="68575" spcFirstLastPara="1" rIns="68575" wrap="square" tIns="34275">
            <a:noAutofit/>
          </a:bodyPr>
          <a:lstStyle>
            <a:lvl1pPr indent="-323850" lvl="0" marL="457200" marR="0" rtl="0" algn="l">
              <a:lnSpc>
                <a:spcPct val="94000"/>
              </a:lnSpc>
              <a:spcBef>
                <a:spcPts val="800"/>
              </a:spcBef>
              <a:spcAft>
                <a:spcPts val="0"/>
              </a:spcAft>
              <a:buClr>
                <a:schemeClr val="lt2"/>
              </a:buClr>
              <a:buSzPts val="1500"/>
              <a:buFont typeface="Libre Franklin"/>
              <a:buChar char="■"/>
              <a:defRPr b="0" i="0" sz="1500" u="none" cap="none" strike="noStrike">
                <a:solidFill>
                  <a:schemeClr val="lt2"/>
                </a:solidFill>
                <a:latin typeface="Libre Franklin"/>
                <a:ea typeface="Libre Franklin"/>
                <a:cs typeface="Libre Franklin"/>
                <a:sym typeface="Libre Franklin"/>
              </a:defRPr>
            </a:lvl1pPr>
            <a:lvl2pPr indent="-323850" lvl="1" marL="914400" marR="0" rtl="0" algn="l">
              <a:lnSpc>
                <a:spcPct val="94000"/>
              </a:lnSpc>
              <a:spcBef>
                <a:spcPts val="400"/>
              </a:spcBef>
              <a:spcAft>
                <a:spcPts val="0"/>
              </a:spcAft>
              <a:buClr>
                <a:schemeClr val="lt2"/>
              </a:buClr>
              <a:buSzPts val="1500"/>
              <a:buFont typeface="Libre Franklin"/>
              <a:buChar char="–"/>
              <a:defRPr b="0" i="1" sz="1500" u="none" cap="none" strike="noStrike">
                <a:solidFill>
                  <a:schemeClr val="lt2"/>
                </a:solidFill>
                <a:latin typeface="Libre Franklin"/>
                <a:ea typeface="Libre Franklin"/>
                <a:cs typeface="Libre Franklin"/>
                <a:sym typeface="Libre Franklin"/>
              </a:defRPr>
            </a:lvl2pPr>
            <a:lvl3pPr indent="-317500" lvl="2" marL="1371600" marR="0" rtl="0" algn="l">
              <a:lnSpc>
                <a:spcPct val="94000"/>
              </a:lnSpc>
              <a:spcBef>
                <a:spcPts val="400"/>
              </a:spcBef>
              <a:spcAft>
                <a:spcPts val="0"/>
              </a:spcAft>
              <a:buClr>
                <a:schemeClr val="lt2"/>
              </a:buClr>
              <a:buSzPts val="1400"/>
              <a:buFont typeface="Libre Franklin"/>
              <a:buChar char="■"/>
              <a:defRPr b="0" i="0" sz="1400" u="none" cap="none" strike="noStrike">
                <a:solidFill>
                  <a:schemeClr val="lt2"/>
                </a:solidFill>
                <a:latin typeface="Libre Franklin"/>
                <a:ea typeface="Libre Franklin"/>
                <a:cs typeface="Libre Franklin"/>
                <a:sym typeface="Libre Franklin"/>
              </a:defRPr>
            </a:lvl3pPr>
            <a:lvl4pPr indent="-317500" lvl="3" marL="1828800" marR="0" rtl="0" algn="l">
              <a:lnSpc>
                <a:spcPct val="94000"/>
              </a:lnSpc>
              <a:spcBef>
                <a:spcPts val="400"/>
              </a:spcBef>
              <a:spcAft>
                <a:spcPts val="0"/>
              </a:spcAft>
              <a:buClr>
                <a:schemeClr val="lt2"/>
              </a:buClr>
              <a:buSzPts val="1400"/>
              <a:buFont typeface="Libre Franklin"/>
              <a:buChar char="–"/>
              <a:defRPr b="0" i="1" sz="1400" u="none" cap="none" strike="noStrike">
                <a:solidFill>
                  <a:schemeClr val="lt2"/>
                </a:solidFill>
                <a:latin typeface="Libre Franklin"/>
                <a:ea typeface="Libre Franklin"/>
                <a:cs typeface="Libre Franklin"/>
                <a:sym typeface="Libre Franklin"/>
              </a:defRPr>
            </a:lvl4pPr>
            <a:lvl5pPr indent="-304800" lvl="4" marL="2286000" marR="0" rtl="0" algn="l">
              <a:lnSpc>
                <a:spcPct val="94000"/>
              </a:lnSpc>
              <a:spcBef>
                <a:spcPts val="400"/>
              </a:spcBef>
              <a:spcAft>
                <a:spcPts val="0"/>
              </a:spcAft>
              <a:buClr>
                <a:schemeClr val="lt2"/>
              </a:buClr>
              <a:buSzPts val="1200"/>
              <a:buFont typeface="Libre Franklin"/>
              <a:buChar char="■"/>
              <a:defRPr b="0" i="0" sz="1200" u="none" cap="none" strike="noStrike">
                <a:solidFill>
                  <a:schemeClr val="lt2"/>
                </a:solidFill>
                <a:latin typeface="Libre Franklin"/>
                <a:ea typeface="Libre Franklin"/>
                <a:cs typeface="Libre Franklin"/>
                <a:sym typeface="Libre Franklin"/>
              </a:defRPr>
            </a:lvl5pPr>
            <a:lvl6pPr indent="-304800" lvl="5" marL="2743200" marR="0" rtl="0" algn="l">
              <a:lnSpc>
                <a:spcPct val="94000"/>
              </a:lnSpc>
              <a:spcBef>
                <a:spcPts val="400"/>
              </a:spcBef>
              <a:spcAft>
                <a:spcPts val="0"/>
              </a:spcAft>
              <a:buClr>
                <a:schemeClr val="lt2"/>
              </a:buClr>
              <a:buSzPts val="1200"/>
              <a:buFont typeface="Libre Franklin"/>
              <a:buChar char="–"/>
              <a:defRPr b="0" i="1" sz="1200" u="none" cap="none" strike="noStrike">
                <a:solidFill>
                  <a:schemeClr val="lt2"/>
                </a:solidFill>
                <a:latin typeface="Libre Franklin"/>
                <a:ea typeface="Libre Franklin"/>
                <a:cs typeface="Libre Franklin"/>
                <a:sym typeface="Libre Franklin"/>
              </a:defRPr>
            </a:lvl6pPr>
            <a:lvl7pPr indent="-298450" lvl="6" marL="3200400" marR="0" rtl="0" algn="l">
              <a:lnSpc>
                <a:spcPct val="94000"/>
              </a:lnSpc>
              <a:spcBef>
                <a:spcPts val="400"/>
              </a:spcBef>
              <a:spcAft>
                <a:spcPts val="0"/>
              </a:spcAft>
              <a:buClr>
                <a:schemeClr val="lt2"/>
              </a:buClr>
              <a:buSzPts val="1100"/>
              <a:buFont typeface="Libre Franklin"/>
              <a:buChar char="■"/>
              <a:defRPr b="0" i="0" sz="1100" u="none" cap="none" strike="noStrike">
                <a:solidFill>
                  <a:schemeClr val="lt2"/>
                </a:solidFill>
                <a:latin typeface="Libre Franklin"/>
                <a:ea typeface="Libre Franklin"/>
                <a:cs typeface="Libre Franklin"/>
                <a:sym typeface="Libre Franklin"/>
              </a:defRPr>
            </a:lvl7pPr>
            <a:lvl8pPr indent="-298450" lvl="7" marL="3657600" marR="0" rtl="0" algn="l">
              <a:lnSpc>
                <a:spcPct val="94000"/>
              </a:lnSpc>
              <a:spcBef>
                <a:spcPts val="400"/>
              </a:spcBef>
              <a:spcAft>
                <a:spcPts val="0"/>
              </a:spcAft>
              <a:buClr>
                <a:schemeClr val="lt2"/>
              </a:buClr>
              <a:buSzPts val="1100"/>
              <a:buFont typeface="Libre Franklin"/>
              <a:buChar char="–"/>
              <a:defRPr b="0" i="1" sz="1100" u="none" cap="none" strike="noStrike">
                <a:solidFill>
                  <a:schemeClr val="lt2"/>
                </a:solidFill>
                <a:latin typeface="Libre Franklin"/>
                <a:ea typeface="Libre Franklin"/>
                <a:cs typeface="Libre Franklin"/>
                <a:sym typeface="Libre Franklin"/>
              </a:defRPr>
            </a:lvl8pPr>
            <a:lvl9pPr indent="-298450" lvl="8" marL="4114800" marR="0" rtl="0" algn="l">
              <a:lnSpc>
                <a:spcPct val="94000"/>
              </a:lnSpc>
              <a:spcBef>
                <a:spcPts val="400"/>
              </a:spcBef>
              <a:spcAft>
                <a:spcPts val="200"/>
              </a:spcAft>
              <a:buClr>
                <a:schemeClr val="lt2"/>
              </a:buClr>
              <a:buSzPts val="1100"/>
              <a:buFont typeface="Libre Franklin"/>
              <a:buChar char="■"/>
              <a:defRPr b="0" i="0" sz="1100" u="none" cap="none" strike="noStrike">
                <a:solidFill>
                  <a:schemeClr val="lt2"/>
                </a:solidFill>
                <a:latin typeface="Libre Franklin"/>
                <a:ea typeface="Libre Franklin"/>
                <a:cs typeface="Libre Franklin"/>
                <a:sym typeface="Libre Franklin"/>
              </a:defRPr>
            </a:lvl9pPr>
          </a:lstStyle>
          <a:p/>
        </p:txBody>
      </p:sp>
      <p:sp>
        <p:nvSpPr>
          <p:cNvPr id="59" name="Google Shape;59;p14"/>
          <p:cNvSpPr txBox="1"/>
          <p:nvPr>
            <p:ph idx="10" type="dt"/>
          </p:nvPr>
        </p:nvSpPr>
        <p:spPr>
          <a:xfrm>
            <a:off x="1042988" y="4840039"/>
            <a:ext cx="903300" cy="3036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b="0" i="0" sz="900" u="none" cap="none" strike="noStrike">
                <a:solidFill>
                  <a:schemeClr val="lt2"/>
                </a:solidFill>
                <a:latin typeface="Libre Franklin"/>
                <a:ea typeface="Libre Franklin"/>
                <a:cs typeface="Libre Franklin"/>
                <a:sym typeface="Libre Franklin"/>
              </a:defRPr>
            </a:lvl1pPr>
            <a:lvl2pPr lvl="1" marR="0" rtl="0" algn="l">
              <a:spcBef>
                <a:spcPts val="0"/>
              </a:spcBef>
              <a:spcAft>
                <a:spcPts val="0"/>
              </a:spcAft>
              <a:buSzPts val="1100"/>
              <a:buNone/>
              <a:defRPr b="0" i="0" sz="1400" u="none" cap="none" strike="noStrike">
                <a:solidFill>
                  <a:schemeClr val="lt1"/>
                </a:solidFill>
                <a:latin typeface="Libre Franklin"/>
                <a:ea typeface="Libre Franklin"/>
                <a:cs typeface="Libre Franklin"/>
                <a:sym typeface="Libre Franklin"/>
              </a:defRPr>
            </a:lvl2pPr>
            <a:lvl3pPr lvl="2" marR="0" rtl="0" algn="l">
              <a:spcBef>
                <a:spcPts val="0"/>
              </a:spcBef>
              <a:spcAft>
                <a:spcPts val="0"/>
              </a:spcAft>
              <a:buSzPts val="1100"/>
              <a:buNone/>
              <a:defRPr b="0" i="0" sz="1400" u="none" cap="none" strike="noStrike">
                <a:solidFill>
                  <a:schemeClr val="lt1"/>
                </a:solidFill>
                <a:latin typeface="Libre Franklin"/>
                <a:ea typeface="Libre Franklin"/>
                <a:cs typeface="Libre Franklin"/>
                <a:sym typeface="Libre Franklin"/>
              </a:defRPr>
            </a:lvl3pPr>
            <a:lvl4pPr lvl="3" marR="0" rtl="0" algn="l">
              <a:spcBef>
                <a:spcPts val="0"/>
              </a:spcBef>
              <a:spcAft>
                <a:spcPts val="0"/>
              </a:spcAft>
              <a:buSzPts val="1100"/>
              <a:buNone/>
              <a:defRPr b="0" i="0" sz="1400" u="none" cap="none" strike="noStrike">
                <a:solidFill>
                  <a:schemeClr val="lt1"/>
                </a:solidFill>
                <a:latin typeface="Libre Franklin"/>
                <a:ea typeface="Libre Franklin"/>
                <a:cs typeface="Libre Franklin"/>
                <a:sym typeface="Libre Franklin"/>
              </a:defRPr>
            </a:lvl4pPr>
            <a:lvl5pPr lvl="4" marR="0" rtl="0" algn="l">
              <a:spcBef>
                <a:spcPts val="0"/>
              </a:spcBef>
              <a:spcAft>
                <a:spcPts val="0"/>
              </a:spcAft>
              <a:buSzPts val="1100"/>
              <a:buNone/>
              <a:defRPr b="0" i="0" sz="1400" u="none" cap="none" strike="noStrike">
                <a:solidFill>
                  <a:schemeClr val="lt1"/>
                </a:solidFill>
                <a:latin typeface="Libre Franklin"/>
                <a:ea typeface="Libre Franklin"/>
                <a:cs typeface="Libre Franklin"/>
                <a:sym typeface="Libre Franklin"/>
              </a:defRPr>
            </a:lvl5pPr>
            <a:lvl6pPr lvl="5" marR="0" rtl="0" algn="l">
              <a:spcBef>
                <a:spcPts val="0"/>
              </a:spcBef>
              <a:spcAft>
                <a:spcPts val="0"/>
              </a:spcAft>
              <a:buSzPts val="1100"/>
              <a:buNone/>
              <a:defRPr b="0" i="0" sz="1400" u="none" cap="none" strike="noStrike">
                <a:solidFill>
                  <a:schemeClr val="lt1"/>
                </a:solidFill>
                <a:latin typeface="Libre Franklin"/>
                <a:ea typeface="Libre Franklin"/>
                <a:cs typeface="Libre Franklin"/>
                <a:sym typeface="Libre Franklin"/>
              </a:defRPr>
            </a:lvl6pPr>
            <a:lvl7pPr lvl="6" marR="0" rtl="0" algn="l">
              <a:spcBef>
                <a:spcPts val="0"/>
              </a:spcBef>
              <a:spcAft>
                <a:spcPts val="0"/>
              </a:spcAft>
              <a:buSzPts val="1100"/>
              <a:buNone/>
              <a:defRPr b="0" i="0" sz="1400" u="none" cap="none" strike="noStrike">
                <a:solidFill>
                  <a:schemeClr val="lt1"/>
                </a:solidFill>
                <a:latin typeface="Libre Franklin"/>
                <a:ea typeface="Libre Franklin"/>
                <a:cs typeface="Libre Franklin"/>
                <a:sym typeface="Libre Franklin"/>
              </a:defRPr>
            </a:lvl7pPr>
            <a:lvl8pPr lvl="7" marR="0" rtl="0" algn="l">
              <a:spcBef>
                <a:spcPts val="0"/>
              </a:spcBef>
              <a:spcAft>
                <a:spcPts val="0"/>
              </a:spcAft>
              <a:buSzPts val="1100"/>
              <a:buNone/>
              <a:defRPr b="0" i="0" sz="1400" u="none" cap="none" strike="noStrike">
                <a:solidFill>
                  <a:schemeClr val="lt1"/>
                </a:solidFill>
                <a:latin typeface="Libre Franklin"/>
                <a:ea typeface="Libre Franklin"/>
                <a:cs typeface="Libre Franklin"/>
                <a:sym typeface="Libre Franklin"/>
              </a:defRPr>
            </a:lvl8pPr>
            <a:lvl9pPr lvl="8" marR="0" rtl="0" algn="l">
              <a:spcBef>
                <a:spcPts val="0"/>
              </a:spcBef>
              <a:spcAft>
                <a:spcPts val="0"/>
              </a:spcAft>
              <a:buSzPts val="1100"/>
              <a:buNone/>
              <a:defRPr b="0" i="0" sz="1400" u="none" cap="none" strike="noStrike">
                <a:solidFill>
                  <a:schemeClr val="lt1"/>
                </a:solidFill>
                <a:latin typeface="Libre Franklin"/>
                <a:ea typeface="Libre Franklin"/>
                <a:cs typeface="Libre Franklin"/>
                <a:sym typeface="Libre Franklin"/>
              </a:defRPr>
            </a:lvl9pPr>
          </a:lstStyle>
          <a:p/>
        </p:txBody>
      </p:sp>
      <p:sp>
        <p:nvSpPr>
          <p:cNvPr id="60" name="Google Shape;60;p14"/>
          <p:cNvSpPr txBox="1"/>
          <p:nvPr>
            <p:ph idx="11" type="ftr"/>
          </p:nvPr>
        </p:nvSpPr>
        <p:spPr>
          <a:xfrm>
            <a:off x="2170173" y="4840039"/>
            <a:ext cx="4710600" cy="3036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b="0" i="0" sz="900" u="none" cap="none" strike="noStrike">
                <a:solidFill>
                  <a:schemeClr val="lt2"/>
                </a:solidFill>
                <a:latin typeface="Libre Franklin"/>
                <a:ea typeface="Libre Franklin"/>
                <a:cs typeface="Libre Franklin"/>
                <a:sym typeface="Libre Franklin"/>
              </a:defRPr>
            </a:lvl1pPr>
            <a:lvl2pPr lvl="1" marR="0" rtl="0" algn="l">
              <a:spcBef>
                <a:spcPts val="0"/>
              </a:spcBef>
              <a:spcAft>
                <a:spcPts val="0"/>
              </a:spcAft>
              <a:buSzPts val="1100"/>
              <a:buNone/>
              <a:defRPr b="0" i="0" sz="1400" u="none" cap="none" strike="noStrike">
                <a:solidFill>
                  <a:schemeClr val="lt1"/>
                </a:solidFill>
                <a:latin typeface="Libre Franklin"/>
                <a:ea typeface="Libre Franklin"/>
                <a:cs typeface="Libre Franklin"/>
                <a:sym typeface="Libre Franklin"/>
              </a:defRPr>
            </a:lvl2pPr>
            <a:lvl3pPr lvl="2" marR="0" rtl="0" algn="l">
              <a:spcBef>
                <a:spcPts val="0"/>
              </a:spcBef>
              <a:spcAft>
                <a:spcPts val="0"/>
              </a:spcAft>
              <a:buSzPts val="1100"/>
              <a:buNone/>
              <a:defRPr b="0" i="0" sz="1400" u="none" cap="none" strike="noStrike">
                <a:solidFill>
                  <a:schemeClr val="lt1"/>
                </a:solidFill>
                <a:latin typeface="Libre Franklin"/>
                <a:ea typeface="Libre Franklin"/>
                <a:cs typeface="Libre Franklin"/>
                <a:sym typeface="Libre Franklin"/>
              </a:defRPr>
            </a:lvl3pPr>
            <a:lvl4pPr lvl="3" marR="0" rtl="0" algn="l">
              <a:spcBef>
                <a:spcPts val="0"/>
              </a:spcBef>
              <a:spcAft>
                <a:spcPts val="0"/>
              </a:spcAft>
              <a:buSzPts val="1100"/>
              <a:buNone/>
              <a:defRPr b="0" i="0" sz="1400" u="none" cap="none" strike="noStrike">
                <a:solidFill>
                  <a:schemeClr val="lt1"/>
                </a:solidFill>
                <a:latin typeface="Libre Franklin"/>
                <a:ea typeface="Libre Franklin"/>
                <a:cs typeface="Libre Franklin"/>
                <a:sym typeface="Libre Franklin"/>
              </a:defRPr>
            </a:lvl4pPr>
            <a:lvl5pPr lvl="4" marR="0" rtl="0" algn="l">
              <a:spcBef>
                <a:spcPts val="0"/>
              </a:spcBef>
              <a:spcAft>
                <a:spcPts val="0"/>
              </a:spcAft>
              <a:buSzPts val="1100"/>
              <a:buNone/>
              <a:defRPr b="0" i="0" sz="1400" u="none" cap="none" strike="noStrike">
                <a:solidFill>
                  <a:schemeClr val="lt1"/>
                </a:solidFill>
                <a:latin typeface="Libre Franklin"/>
                <a:ea typeface="Libre Franklin"/>
                <a:cs typeface="Libre Franklin"/>
                <a:sym typeface="Libre Franklin"/>
              </a:defRPr>
            </a:lvl5pPr>
            <a:lvl6pPr lvl="5" marR="0" rtl="0" algn="l">
              <a:spcBef>
                <a:spcPts val="0"/>
              </a:spcBef>
              <a:spcAft>
                <a:spcPts val="0"/>
              </a:spcAft>
              <a:buSzPts val="1100"/>
              <a:buNone/>
              <a:defRPr b="0" i="0" sz="1400" u="none" cap="none" strike="noStrike">
                <a:solidFill>
                  <a:schemeClr val="lt1"/>
                </a:solidFill>
                <a:latin typeface="Libre Franklin"/>
                <a:ea typeface="Libre Franklin"/>
                <a:cs typeface="Libre Franklin"/>
                <a:sym typeface="Libre Franklin"/>
              </a:defRPr>
            </a:lvl6pPr>
            <a:lvl7pPr lvl="6" marR="0" rtl="0" algn="l">
              <a:spcBef>
                <a:spcPts val="0"/>
              </a:spcBef>
              <a:spcAft>
                <a:spcPts val="0"/>
              </a:spcAft>
              <a:buSzPts val="1100"/>
              <a:buNone/>
              <a:defRPr b="0" i="0" sz="1400" u="none" cap="none" strike="noStrike">
                <a:solidFill>
                  <a:schemeClr val="lt1"/>
                </a:solidFill>
                <a:latin typeface="Libre Franklin"/>
                <a:ea typeface="Libre Franklin"/>
                <a:cs typeface="Libre Franklin"/>
                <a:sym typeface="Libre Franklin"/>
              </a:defRPr>
            </a:lvl7pPr>
            <a:lvl8pPr lvl="7" marR="0" rtl="0" algn="l">
              <a:spcBef>
                <a:spcPts val="0"/>
              </a:spcBef>
              <a:spcAft>
                <a:spcPts val="0"/>
              </a:spcAft>
              <a:buSzPts val="1100"/>
              <a:buNone/>
              <a:defRPr b="0" i="0" sz="1400" u="none" cap="none" strike="noStrike">
                <a:solidFill>
                  <a:schemeClr val="lt1"/>
                </a:solidFill>
                <a:latin typeface="Libre Franklin"/>
                <a:ea typeface="Libre Franklin"/>
                <a:cs typeface="Libre Franklin"/>
                <a:sym typeface="Libre Franklin"/>
              </a:defRPr>
            </a:lvl8pPr>
            <a:lvl9pPr lvl="8" marR="0" rtl="0" algn="l">
              <a:spcBef>
                <a:spcPts val="0"/>
              </a:spcBef>
              <a:spcAft>
                <a:spcPts val="0"/>
              </a:spcAft>
              <a:buSzPts val="1100"/>
              <a:buNone/>
              <a:defRPr b="0" i="0" sz="1400" u="none" cap="none" strike="noStrike">
                <a:solidFill>
                  <a:schemeClr val="lt1"/>
                </a:solidFill>
                <a:latin typeface="Libre Franklin"/>
                <a:ea typeface="Libre Franklin"/>
                <a:cs typeface="Libre Franklin"/>
                <a:sym typeface="Libre Franklin"/>
              </a:defRPr>
            </a:lvl9pPr>
          </a:lstStyle>
          <a:p/>
        </p:txBody>
      </p:sp>
      <p:sp>
        <p:nvSpPr>
          <p:cNvPr id="61" name="Google Shape;61;p14"/>
          <p:cNvSpPr txBox="1"/>
          <p:nvPr>
            <p:ph idx="12" type="sldNum"/>
          </p:nvPr>
        </p:nvSpPr>
        <p:spPr>
          <a:xfrm>
            <a:off x="7104552" y="4840039"/>
            <a:ext cx="1197300" cy="3036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900" u="none" cap="none" strike="noStrike">
                <a:solidFill>
                  <a:schemeClr val="lt2"/>
                </a:solidFill>
                <a:latin typeface="Libre Franklin"/>
                <a:ea typeface="Libre Franklin"/>
                <a:cs typeface="Libre Franklin"/>
                <a:sym typeface="Libre Franklin"/>
              </a:defRPr>
            </a:lvl1pPr>
            <a:lvl2pPr indent="0" lvl="1" marL="0" marR="0" rtl="0" algn="r">
              <a:spcBef>
                <a:spcPts val="0"/>
              </a:spcBef>
              <a:buNone/>
              <a:defRPr b="0" i="0" sz="900" u="none" cap="none" strike="noStrike">
                <a:solidFill>
                  <a:schemeClr val="lt2"/>
                </a:solidFill>
                <a:latin typeface="Libre Franklin"/>
                <a:ea typeface="Libre Franklin"/>
                <a:cs typeface="Libre Franklin"/>
                <a:sym typeface="Libre Franklin"/>
              </a:defRPr>
            </a:lvl2pPr>
            <a:lvl3pPr indent="0" lvl="2" marL="0" marR="0" rtl="0" algn="r">
              <a:spcBef>
                <a:spcPts val="0"/>
              </a:spcBef>
              <a:buNone/>
              <a:defRPr b="0" i="0" sz="900" u="none" cap="none" strike="noStrike">
                <a:solidFill>
                  <a:schemeClr val="lt2"/>
                </a:solidFill>
                <a:latin typeface="Libre Franklin"/>
                <a:ea typeface="Libre Franklin"/>
                <a:cs typeface="Libre Franklin"/>
                <a:sym typeface="Libre Franklin"/>
              </a:defRPr>
            </a:lvl3pPr>
            <a:lvl4pPr indent="0" lvl="3" marL="0" marR="0" rtl="0" algn="r">
              <a:spcBef>
                <a:spcPts val="0"/>
              </a:spcBef>
              <a:buNone/>
              <a:defRPr b="0" i="0" sz="900" u="none" cap="none" strike="noStrike">
                <a:solidFill>
                  <a:schemeClr val="lt2"/>
                </a:solidFill>
                <a:latin typeface="Libre Franklin"/>
                <a:ea typeface="Libre Franklin"/>
                <a:cs typeface="Libre Franklin"/>
                <a:sym typeface="Libre Franklin"/>
              </a:defRPr>
            </a:lvl4pPr>
            <a:lvl5pPr indent="0" lvl="4" marL="0" marR="0" rtl="0" algn="r">
              <a:spcBef>
                <a:spcPts val="0"/>
              </a:spcBef>
              <a:buNone/>
              <a:defRPr b="0" i="0" sz="900" u="none" cap="none" strike="noStrike">
                <a:solidFill>
                  <a:schemeClr val="lt2"/>
                </a:solidFill>
                <a:latin typeface="Libre Franklin"/>
                <a:ea typeface="Libre Franklin"/>
                <a:cs typeface="Libre Franklin"/>
                <a:sym typeface="Libre Franklin"/>
              </a:defRPr>
            </a:lvl5pPr>
            <a:lvl6pPr indent="0" lvl="5" marL="0" marR="0" rtl="0" algn="r">
              <a:spcBef>
                <a:spcPts val="0"/>
              </a:spcBef>
              <a:buNone/>
              <a:defRPr b="0" i="0" sz="900" u="none" cap="none" strike="noStrike">
                <a:solidFill>
                  <a:schemeClr val="lt2"/>
                </a:solidFill>
                <a:latin typeface="Libre Franklin"/>
                <a:ea typeface="Libre Franklin"/>
                <a:cs typeface="Libre Franklin"/>
                <a:sym typeface="Libre Franklin"/>
              </a:defRPr>
            </a:lvl6pPr>
            <a:lvl7pPr indent="0" lvl="6" marL="0" marR="0" rtl="0" algn="r">
              <a:spcBef>
                <a:spcPts val="0"/>
              </a:spcBef>
              <a:buNone/>
              <a:defRPr b="0" i="0" sz="900" u="none" cap="none" strike="noStrike">
                <a:solidFill>
                  <a:schemeClr val="lt2"/>
                </a:solidFill>
                <a:latin typeface="Libre Franklin"/>
                <a:ea typeface="Libre Franklin"/>
                <a:cs typeface="Libre Franklin"/>
                <a:sym typeface="Libre Franklin"/>
              </a:defRPr>
            </a:lvl7pPr>
            <a:lvl8pPr indent="0" lvl="7" marL="0" marR="0" rtl="0" algn="r">
              <a:spcBef>
                <a:spcPts val="0"/>
              </a:spcBef>
              <a:buNone/>
              <a:defRPr b="0" i="0" sz="900" u="none" cap="none" strike="noStrike">
                <a:solidFill>
                  <a:schemeClr val="lt2"/>
                </a:solidFill>
                <a:latin typeface="Libre Franklin"/>
                <a:ea typeface="Libre Franklin"/>
                <a:cs typeface="Libre Franklin"/>
                <a:sym typeface="Libre Franklin"/>
              </a:defRPr>
            </a:lvl8pPr>
            <a:lvl9pPr indent="0" lvl="8" marL="0" marR="0" rtl="0" algn="r">
              <a:spcBef>
                <a:spcPts val="0"/>
              </a:spcBef>
              <a:buNone/>
              <a:defRPr b="0" i="0" sz="900" u="none" cap="none" strike="noStrike">
                <a:solidFill>
                  <a:schemeClr val="lt2"/>
                </a:solidFill>
                <a:latin typeface="Libre Franklin"/>
                <a:ea typeface="Libre Franklin"/>
                <a:cs typeface="Libre Franklin"/>
                <a:sym typeface="Libre Franklin"/>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0"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026">
          <p15:clr>
            <a:srgbClr val="F26B43"/>
          </p15:clr>
        </p15:guide>
        <p15:guide id="2" orient="horz" pos="1080">
          <p15:clr>
            <a:srgbClr val="F26B43"/>
          </p15:clr>
        </p15:guide>
        <p15:guide id="3" orient="horz" pos="2772">
          <p15:clr>
            <a:srgbClr val="F26B43"/>
          </p15:clr>
        </p15:guide>
        <p15:guide id="4" orient="horz" pos="324">
          <p15:clr>
            <a:srgbClr val="F26B43"/>
          </p15:clr>
        </p15:guide>
        <p15:guide id="5" orient="horz" pos="1134">
          <p15:clr>
            <a:srgbClr val="F26B43"/>
          </p15:clr>
        </p15:guide>
        <p15:guide id="6" pos="5184">
          <p15:clr>
            <a:srgbClr val="F26B43"/>
          </p15:clr>
        </p15:guide>
        <p15:guide id="7" pos="702">
          <p15:clr>
            <a:srgbClr val="F26B43"/>
          </p15:clr>
        </p15:guide>
        <p15:guide id="8" pos="648">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https://wevote.seventy.org/vote-by-mail-faq"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hyperlink" Target="https://www.facebook.com/groups/279646423103566"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4.png"/><Relationship Id="rId4" Type="http://schemas.openxmlformats.org/officeDocument/2006/relationships/hyperlink" Target="https://seventy.org/uploads/attachments/ckv8hvj6m0c5rnvnp5murko71-official-guide-2021-singles.pdf"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hyperlink" Target="https://www.facebook.com/groups/279646423103566" TargetMode="Externa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hyperlink" Target="https://www.pavoterservices.pa.gov/OnlineAbsenteeApplication/#/OnlineAbsenteeBegin"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hyperlink" Target="http://palwv.org/become-a-poll-worker"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8.png"/><Relationship Id="rId4" Type="http://schemas.openxmlformats.org/officeDocument/2006/relationships/hyperlink" Target="https://www.seventy.org/" TargetMode="External"/><Relationship Id="rId5"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hyperlink" Target="http://training.philadelphiavotes.com" TargetMode="External"/><Relationship Id="rId4" Type="http://schemas.openxmlformats.org/officeDocument/2006/relationships/hyperlink" Target="http://training.philadelphiavotes.com" TargetMode="External"/><Relationship Id="rId5" Type="http://schemas.openxmlformats.org/officeDocument/2006/relationships/hyperlink" Target="http://palwv.org/become-a-poll-worker" TargetMode="External"/><Relationship Id="rId6" Type="http://schemas.openxmlformats.org/officeDocument/2006/relationships/hyperlink" Target="https://www.pavoterservices.pa.gov/OnlineAbsenteeApplication/#/OnlineAbsenteeBegin" TargetMode="External"/><Relationship Id="rId7" Type="http://schemas.openxmlformats.org/officeDocument/2006/relationships/hyperlink" Target="https://www.facebook.com/groups/279646423103566"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hyperlink" Target="https://www.seventy.org/"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seventy.org/become-a-poll-worker"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6"/>
          <p:cNvSpPr txBox="1"/>
          <p:nvPr/>
        </p:nvSpPr>
        <p:spPr>
          <a:xfrm>
            <a:off x="2618325" y="3796377"/>
            <a:ext cx="4846800" cy="1191300"/>
          </a:xfrm>
          <a:prstGeom prst="rect">
            <a:avLst/>
          </a:prstGeom>
          <a:noFill/>
          <a:ln>
            <a:noFill/>
          </a:ln>
        </p:spPr>
        <p:txBody>
          <a:bodyPr anchorCtr="0" anchor="t" bIns="91425" lIns="91425" spcFirstLastPara="1" rIns="91425" wrap="square" tIns="91425">
            <a:noAutofit/>
          </a:bodyPr>
          <a:lstStyle/>
          <a:p>
            <a:pPr indent="457200" lvl="0" marL="0" rtl="0" algn="l">
              <a:lnSpc>
                <a:spcPct val="102000"/>
              </a:lnSpc>
              <a:spcBef>
                <a:spcPts val="0"/>
              </a:spcBef>
              <a:spcAft>
                <a:spcPts val="0"/>
              </a:spcAft>
              <a:buClr>
                <a:schemeClr val="dk1"/>
              </a:buClr>
              <a:buSzPts val="1100"/>
              <a:buFont typeface="Arial"/>
              <a:buNone/>
            </a:pPr>
            <a:r>
              <a:rPr lang="en" sz="2327">
                <a:solidFill>
                  <a:srgbClr val="EE2C49"/>
                </a:solidFill>
                <a:latin typeface="Montserrat"/>
                <a:ea typeface="Montserrat"/>
                <a:cs typeface="Montserrat"/>
                <a:sym typeface="Montserrat"/>
              </a:rPr>
              <a:t>A COMMITTEE OF SEVENTY</a:t>
            </a:r>
            <a:endParaRPr sz="2500">
              <a:solidFill>
                <a:srgbClr val="EE2C49"/>
              </a:solidFill>
              <a:latin typeface="Montserrat"/>
              <a:ea typeface="Montserrat"/>
              <a:cs typeface="Montserrat"/>
              <a:sym typeface="Montserrat"/>
            </a:endParaRPr>
          </a:p>
          <a:p>
            <a:pPr indent="0" lvl="0" marL="0" rtl="0" algn="ctr">
              <a:lnSpc>
                <a:spcPct val="102000"/>
              </a:lnSpc>
              <a:spcBef>
                <a:spcPts val="0"/>
              </a:spcBef>
              <a:spcAft>
                <a:spcPts val="0"/>
              </a:spcAft>
              <a:buClr>
                <a:schemeClr val="dk1"/>
              </a:buClr>
              <a:buSzPts val="1100"/>
              <a:buFont typeface="Arial"/>
              <a:buNone/>
            </a:pPr>
            <a:r>
              <a:rPr lang="en" sz="2327">
                <a:solidFill>
                  <a:srgbClr val="EE2C49"/>
                </a:solidFill>
                <a:latin typeface="Montserrat"/>
                <a:ea typeface="Montserrat"/>
                <a:cs typeface="Montserrat"/>
                <a:sym typeface="Montserrat"/>
              </a:rPr>
              <a:t>VIRTUAL PRESENTATION</a:t>
            </a:r>
            <a:endParaRPr b="1" sz="3800">
              <a:solidFill>
                <a:srgbClr val="EE2C49"/>
              </a:solidFill>
              <a:latin typeface="Montserrat"/>
              <a:ea typeface="Montserrat"/>
              <a:cs typeface="Montserrat"/>
              <a:sym typeface="Montserrat"/>
            </a:endParaRPr>
          </a:p>
          <a:p>
            <a:pPr indent="0" lvl="0" marL="0" rtl="0" algn="l">
              <a:spcBef>
                <a:spcPts val="0"/>
              </a:spcBef>
              <a:spcAft>
                <a:spcPts val="0"/>
              </a:spcAft>
              <a:buNone/>
            </a:pPr>
            <a:r>
              <a:t/>
            </a:r>
            <a:endParaRPr b="1" sz="3600">
              <a:solidFill>
                <a:srgbClr val="EE2C49"/>
              </a:solidFill>
              <a:latin typeface="Montserrat"/>
              <a:ea typeface="Montserrat"/>
              <a:cs typeface="Montserrat"/>
              <a:sym typeface="Montserrat"/>
            </a:endParaRPr>
          </a:p>
        </p:txBody>
      </p:sp>
      <p:sp>
        <p:nvSpPr>
          <p:cNvPr id="73" name="Google Shape;73;p16"/>
          <p:cNvSpPr txBox="1"/>
          <p:nvPr/>
        </p:nvSpPr>
        <p:spPr>
          <a:xfrm>
            <a:off x="4027675" y="2978525"/>
            <a:ext cx="5040600" cy="72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FFFFFF"/>
                </a:solidFill>
                <a:latin typeface="Montserrat"/>
                <a:ea typeface="Montserrat"/>
                <a:cs typeface="Montserrat"/>
                <a:sym typeface="Montserrat"/>
              </a:rPr>
              <a:t>POLL WORKER 101</a:t>
            </a:r>
            <a:endParaRPr>
              <a:solidFill>
                <a:srgbClr val="FFFFFF"/>
              </a:solidFill>
            </a:endParaRPr>
          </a:p>
        </p:txBody>
      </p:sp>
      <p:pic>
        <p:nvPicPr>
          <p:cNvPr id="74" name="Google Shape;74;p16"/>
          <p:cNvPicPr preferRelativeResize="0"/>
          <p:nvPr/>
        </p:nvPicPr>
        <p:blipFill rotWithShape="1">
          <a:blip r:embed="rId3">
            <a:alphaModFix/>
          </a:blip>
          <a:srcRect b="-953" l="2351" r="5440" t="9294"/>
          <a:stretch/>
        </p:blipFill>
        <p:spPr>
          <a:xfrm>
            <a:off x="-61425" y="0"/>
            <a:ext cx="10282175" cy="5143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5"/>
          <p:cNvSpPr txBox="1"/>
          <p:nvPr/>
        </p:nvSpPr>
        <p:spPr>
          <a:xfrm>
            <a:off x="730200" y="1519800"/>
            <a:ext cx="2868900" cy="2103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Election Board</a:t>
            </a:r>
            <a:endParaRPr b="1" sz="4000">
              <a:solidFill>
                <a:srgbClr val="FFFFFF"/>
              </a:solidFill>
              <a:latin typeface="Montserrat"/>
              <a:ea typeface="Montserrat"/>
              <a:cs typeface="Montserrat"/>
              <a:sym typeface="Montserrat"/>
            </a:endParaRPr>
          </a:p>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Positions</a:t>
            </a:r>
            <a:endParaRPr b="1" sz="4000">
              <a:solidFill>
                <a:srgbClr val="FFFFFF"/>
              </a:solidFill>
              <a:latin typeface="Montserrat"/>
              <a:ea typeface="Montserrat"/>
              <a:cs typeface="Montserrat"/>
              <a:sym typeface="Montserrat"/>
            </a:endParaRPr>
          </a:p>
        </p:txBody>
      </p:sp>
      <p:sp>
        <p:nvSpPr>
          <p:cNvPr id="136" name="Google Shape;136;p25"/>
          <p:cNvSpPr txBox="1"/>
          <p:nvPr/>
        </p:nvSpPr>
        <p:spPr>
          <a:xfrm>
            <a:off x="4406875" y="25850"/>
            <a:ext cx="4652400" cy="5052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800">
                <a:solidFill>
                  <a:schemeClr val="dk1"/>
                </a:solidFill>
                <a:latin typeface="Montserrat"/>
                <a:ea typeface="Montserrat"/>
                <a:cs typeface="Montserrat"/>
                <a:sym typeface="Montserrat"/>
              </a:rPr>
              <a:t>Minority Inspector (cont.)</a:t>
            </a:r>
            <a:endParaRPr sz="1300">
              <a:solidFill>
                <a:schemeClr val="dk1"/>
              </a:solidFill>
              <a:latin typeface="Montserrat"/>
              <a:ea typeface="Montserrat"/>
              <a:cs typeface="Montserrat"/>
              <a:sym typeface="Montserrat"/>
            </a:endParaRPr>
          </a:p>
          <a:p>
            <a:pPr indent="-311150" lvl="0" marL="457200" rtl="0" algn="l">
              <a:lnSpc>
                <a:spcPct val="115000"/>
              </a:lnSpc>
              <a:spcBef>
                <a:spcPts val="1000"/>
              </a:spcBef>
              <a:spcAft>
                <a:spcPts val="0"/>
              </a:spcAft>
              <a:buClr>
                <a:schemeClr val="dk1"/>
              </a:buClr>
              <a:buSzPts val="1300"/>
              <a:buFont typeface="Montserrat"/>
              <a:buChar char="●"/>
            </a:pPr>
            <a:r>
              <a:rPr lang="en" sz="1300">
                <a:solidFill>
                  <a:schemeClr val="dk1"/>
                </a:solidFill>
                <a:latin typeface="Montserrat"/>
                <a:ea typeface="Montserrat"/>
                <a:cs typeface="Montserrat"/>
                <a:sym typeface="Montserrat"/>
              </a:rPr>
              <a:t>Hold “Envelope B”, a sealed envelope of Election returns, for 2 years after election </a:t>
            </a:r>
            <a:endParaRPr sz="1300">
              <a:solidFill>
                <a:schemeClr val="dk1"/>
              </a:solidFill>
              <a:latin typeface="Montserrat"/>
              <a:ea typeface="Montserrat"/>
              <a:cs typeface="Montserrat"/>
              <a:sym typeface="Montserrat"/>
            </a:endParaRPr>
          </a:p>
          <a:p>
            <a:pPr indent="0" lvl="0" marL="457200" rtl="0" algn="l">
              <a:lnSpc>
                <a:spcPct val="115000"/>
              </a:lnSpc>
              <a:spcBef>
                <a:spcPts val="1000"/>
              </a:spcBef>
              <a:spcAft>
                <a:spcPts val="0"/>
              </a:spcAft>
              <a:buNone/>
            </a:pPr>
            <a:r>
              <a:t/>
            </a:r>
            <a:endParaRPr sz="1300">
              <a:solidFill>
                <a:schemeClr val="dk1"/>
              </a:solidFill>
              <a:latin typeface="Montserrat"/>
              <a:ea typeface="Montserrat"/>
              <a:cs typeface="Montserrat"/>
              <a:sym typeface="Montserrat"/>
            </a:endParaRPr>
          </a:p>
          <a:p>
            <a:pPr indent="0" lvl="0" marL="0" rtl="0" algn="l">
              <a:lnSpc>
                <a:spcPct val="115000"/>
              </a:lnSpc>
              <a:spcBef>
                <a:spcPts val="1000"/>
              </a:spcBef>
              <a:spcAft>
                <a:spcPts val="0"/>
              </a:spcAft>
              <a:buNone/>
            </a:pPr>
            <a:r>
              <a:rPr b="1" lang="en" sz="1800">
                <a:solidFill>
                  <a:schemeClr val="dk1"/>
                </a:solidFill>
                <a:latin typeface="Montserrat"/>
                <a:ea typeface="Montserrat"/>
                <a:cs typeface="Montserrat"/>
                <a:sym typeface="Montserrat"/>
              </a:rPr>
              <a:t>Clerk</a:t>
            </a:r>
            <a:endParaRPr b="1" sz="1800">
              <a:solidFill>
                <a:schemeClr val="dk1"/>
              </a:solidFill>
              <a:latin typeface="Montserrat"/>
              <a:ea typeface="Montserrat"/>
              <a:cs typeface="Montserrat"/>
              <a:sym typeface="Montserrat"/>
            </a:endParaRPr>
          </a:p>
          <a:p>
            <a:pPr indent="-311150" lvl="0" marL="457200" rtl="0" algn="l">
              <a:lnSpc>
                <a:spcPct val="115000"/>
              </a:lnSpc>
              <a:spcBef>
                <a:spcPts val="1000"/>
              </a:spcBef>
              <a:spcAft>
                <a:spcPts val="0"/>
              </a:spcAft>
              <a:buClr>
                <a:schemeClr val="dk1"/>
              </a:buClr>
              <a:buSzPts val="1300"/>
              <a:buFont typeface="Montserrat"/>
              <a:buChar char="●"/>
            </a:pPr>
            <a:r>
              <a:rPr lang="en" sz="1300">
                <a:solidFill>
                  <a:schemeClr val="dk1"/>
                </a:solidFill>
                <a:latin typeface="Montserrat"/>
                <a:ea typeface="Montserrat"/>
                <a:cs typeface="Montserrat"/>
                <a:sym typeface="Montserrat"/>
              </a:rPr>
              <a:t>Assist with the operations of the polling location</a:t>
            </a:r>
            <a:endParaRPr sz="1300">
              <a:solidFill>
                <a:schemeClr val="dk1"/>
              </a:solidFill>
              <a:latin typeface="Montserrat"/>
              <a:ea typeface="Montserrat"/>
              <a:cs typeface="Montserrat"/>
              <a:sym typeface="Montserrat"/>
            </a:endParaRPr>
          </a:p>
          <a:p>
            <a:pPr indent="-311150" lvl="0" marL="457200" rtl="0" algn="l">
              <a:lnSpc>
                <a:spcPct val="115000"/>
              </a:lnSpc>
              <a:spcBef>
                <a:spcPts val="0"/>
              </a:spcBef>
              <a:spcAft>
                <a:spcPts val="0"/>
              </a:spcAft>
              <a:buClr>
                <a:schemeClr val="dk1"/>
              </a:buClr>
              <a:buSzPts val="1300"/>
              <a:buFont typeface="Montserrat"/>
              <a:buChar char="●"/>
            </a:pPr>
            <a:r>
              <a:rPr lang="en" sz="1300">
                <a:solidFill>
                  <a:schemeClr val="dk1"/>
                </a:solidFill>
                <a:latin typeface="Montserrat"/>
                <a:ea typeface="Montserrat"/>
                <a:cs typeface="Montserrat"/>
                <a:sym typeface="Montserrat"/>
              </a:rPr>
              <a:t>Track the number of voters</a:t>
            </a:r>
            <a:endParaRPr sz="1300">
              <a:solidFill>
                <a:schemeClr val="dk1"/>
              </a:solidFill>
              <a:latin typeface="Montserrat"/>
              <a:ea typeface="Montserrat"/>
              <a:cs typeface="Montserrat"/>
              <a:sym typeface="Montserrat"/>
            </a:endParaRPr>
          </a:p>
          <a:p>
            <a:pPr indent="-311150" lvl="0" marL="457200" rtl="0" algn="l">
              <a:lnSpc>
                <a:spcPct val="115000"/>
              </a:lnSpc>
              <a:spcBef>
                <a:spcPts val="0"/>
              </a:spcBef>
              <a:spcAft>
                <a:spcPts val="0"/>
              </a:spcAft>
              <a:buClr>
                <a:schemeClr val="dk1"/>
              </a:buClr>
              <a:buSzPts val="1300"/>
              <a:buFont typeface="Montserrat"/>
              <a:buChar char="●"/>
            </a:pPr>
            <a:r>
              <a:rPr lang="en" sz="1300">
                <a:solidFill>
                  <a:schemeClr val="dk1"/>
                </a:solidFill>
                <a:latin typeface="Montserrat"/>
                <a:ea typeface="Montserrat"/>
                <a:cs typeface="Montserrat"/>
                <a:sym typeface="Montserrat"/>
              </a:rPr>
              <a:t>Check in voters</a:t>
            </a:r>
            <a:endParaRPr sz="1300">
              <a:solidFill>
                <a:schemeClr val="dk1"/>
              </a:solidFill>
              <a:latin typeface="Montserrat"/>
              <a:ea typeface="Montserrat"/>
              <a:cs typeface="Montserrat"/>
              <a:sym typeface="Montserrat"/>
            </a:endParaRPr>
          </a:p>
          <a:p>
            <a:pPr indent="0" lvl="0" marL="0" rtl="0" algn="l">
              <a:lnSpc>
                <a:spcPct val="115000"/>
              </a:lnSpc>
              <a:spcBef>
                <a:spcPts val="1000"/>
              </a:spcBef>
              <a:spcAft>
                <a:spcPts val="0"/>
              </a:spcAft>
              <a:buNone/>
            </a:pPr>
            <a:r>
              <a:t/>
            </a:r>
            <a:endParaRPr sz="1300">
              <a:solidFill>
                <a:schemeClr val="dk1"/>
              </a:solidFill>
              <a:latin typeface="Montserrat"/>
              <a:ea typeface="Montserrat"/>
              <a:cs typeface="Montserrat"/>
              <a:sym typeface="Montserrat"/>
            </a:endParaRPr>
          </a:p>
          <a:p>
            <a:pPr indent="0" lvl="0" marL="0" rtl="0" algn="l">
              <a:lnSpc>
                <a:spcPct val="115000"/>
              </a:lnSpc>
              <a:spcBef>
                <a:spcPts val="1000"/>
              </a:spcBef>
              <a:spcAft>
                <a:spcPts val="0"/>
              </a:spcAft>
              <a:buNone/>
            </a:pPr>
            <a:r>
              <a:rPr b="1" lang="en" sz="1800">
                <a:solidFill>
                  <a:schemeClr val="dk1"/>
                </a:solidFill>
                <a:latin typeface="Montserrat"/>
                <a:ea typeface="Montserrat"/>
                <a:cs typeface="Montserrat"/>
                <a:sym typeface="Montserrat"/>
              </a:rPr>
              <a:t>Machine Inspector</a:t>
            </a:r>
            <a:endParaRPr b="1" sz="1800">
              <a:solidFill>
                <a:schemeClr val="dk1"/>
              </a:solidFill>
              <a:latin typeface="Montserrat"/>
              <a:ea typeface="Montserrat"/>
              <a:cs typeface="Montserrat"/>
              <a:sym typeface="Montserrat"/>
            </a:endParaRPr>
          </a:p>
          <a:p>
            <a:pPr indent="-311150" lvl="0" marL="457200" rtl="0" algn="l">
              <a:lnSpc>
                <a:spcPct val="115000"/>
              </a:lnSpc>
              <a:spcBef>
                <a:spcPts val="1000"/>
              </a:spcBef>
              <a:spcAft>
                <a:spcPts val="0"/>
              </a:spcAft>
              <a:buClr>
                <a:schemeClr val="dk1"/>
              </a:buClr>
              <a:buSzPts val="1300"/>
              <a:buFont typeface="Montserrat"/>
              <a:buChar char="●"/>
            </a:pPr>
            <a:r>
              <a:rPr lang="en" sz="1300">
                <a:solidFill>
                  <a:schemeClr val="dk1"/>
                </a:solidFill>
                <a:highlight>
                  <a:srgbClr val="FFFFFF"/>
                </a:highlight>
                <a:latin typeface="Montserrat"/>
                <a:ea typeface="Montserrat"/>
                <a:cs typeface="Montserrat"/>
                <a:sym typeface="Montserrat"/>
              </a:rPr>
              <a:t>Handles the opening and closing of the voting machines</a:t>
            </a:r>
            <a:endParaRPr sz="1300">
              <a:solidFill>
                <a:schemeClr val="dk1"/>
              </a:solidFill>
              <a:highlight>
                <a:srgbClr val="FFFFFF"/>
              </a:highlight>
              <a:latin typeface="Montserrat"/>
              <a:ea typeface="Montserrat"/>
              <a:cs typeface="Montserrat"/>
              <a:sym typeface="Montserrat"/>
            </a:endParaRPr>
          </a:p>
          <a:p>
            <a:pPr indent="-311150" lvl="0" marL="457200" rtl="0" algn="l">
              <a:lnSpc>
                <a:spcPct val="115000"/>
              </a:lnSpc>
              <a:spcBef>
                <a:spcPts val="0"/>
              </a:spcBef>
              <a:spcAft>
                <a:spcPts val="0"/>
              </a:spcAft>
              <a:buClr>
                <a:schemeClr val="dk1"/>
              </a:buClr>
              <a:buSzPts val="1300"/>
              <a:buFont typeface="Montserrat"/>
              <a:buChar char="●"/>
            </a:pPr>
            <a:r>
              <a:rPr lang="en" sz="1300">
                <a:solidFill>
                  <a:schemeClr val="dk1"/>
                </a:solidFill>
                <a:highlight>
                  <a:srgbClr val="FFFFFF"/>
                </a:highlight>
                <a:latin typeface="Montserrat"/>
                <a:ea typeface="Montserrat"/>
                <a:cs typeface="Montserrat"/>
                <a:sym typeface="Montserrat"/>
              </a:rPr>
              <a:t>Activates the machine for voters to cast their ballots</a:t>
            </a:r>
            <a:endParaRPr sz="1300">
              <a:solidFill>
                <a:schemeClr val="dk1"/>
              </a:solidFill>
              <a:highlight>
                <a:srgbClr val="FFFFFF"/>
              </a:highlight>
              <a:latin typeface="Montserrat"/>
              <a:ea typeface="Montserrat"/>
              <a:cs typeface="Montserrat"/>
              <a:sym typeface="Montserrat"/>
            </a:endParaRPr>
          </a:p>
          <a:p>
            <a:pPr indent="-311150" lvl="0" marL="457200" rtl="0" algn="l">
              <a:lnSpc>
                <a:spcPct val="115000"/>
              </a:lnSpc>
              <a:spcBef>
                <a:spcPts val="0"/>
              </a:spcBef>
              <a:spcAft>
                <a:spcPts val="0"/>
              </a:spcAft>
              <a:buClr>
                <a:schemeClr val="dk1"/>
              </a:buClr>
              <a:buSzPts val="1300"/>
              <a:buFont typeface="Montserrat"/>
              <a:buChar char="●"/>
            </a:pPr>
            <a:r>
              <a:rPr lang="en" sz="1300">
                <a:solidFill>
                  <a:schemeClr val="dk1"/>
                </a:solidFill>
                <a:highlight>
                  <a:srgbClr val="FFFFFF"/>
                </a:highlight>
                <a:latin typeface="Montserrat"/>
                <a:ea typeface="Montserrat"/>
                <a:cs typeface="Montserrat"/>
                <a:sym typeface="Montserrat"/>
              </a:rPr>
              <a:t>Maintain voter privacy as they vote</a:t>
            </a:r>
            <a:endParaRPr sz="1300">
              <a:solidFill>
                <a:schemeClr val="dk1"/>
              </a:solidFill>
              <a:highlight>
                <a:srgbClr val="FFFFFF"/>
              </a:highlight>
              <a:latin typeface="Montserrat"/>
              <a:ea typeface="Montserrat"/>
              <a:cs typeface="Montserrat"/>
              <a:sym typeface="Montserrat"/>
            </a:endParaRPr>
          </a:p>
          <a:p>
            <a:pPr indent="0" lvl="0" marL="0" rtl="0" algn="l">
              <a:lnSpc>
                <a:spcPct val="115000"/>
              </a:lnSpc>
              <a:spcBef>
                <a:spcPts val="1000"/>
              </a:spcBef>
              <a:spcAft>
                <a:spcPts val="0"/>
              </a:spcAft>
              <a:buClr>
                <a:schemeClr val="dk1"/>
              </a:buClr>
              <a:buSzPts val="1100"/>
              <a:buFont typeface="Arial"/>
              <a:buNone/>
            </a:pPr>
            <a:r>
              <a:t/>
            </a:r>
            <a:endParaRPr b="1" sz="1300">
              <a:solidFill>
                <a:schemeClr val="dk1"/>
              </a:solidFill>
              <a:latin typeface="Montserrat"/>
              <a:ea typeface="Montserrat"/>
              <a:cs typeface="Montserrat"/>
              <a:sym typeface="Montserrat"/>
            </a:endParaRPr>
          </a:p>
          <a:p>
            <a:pPr indent="0" lvl="0" marL="0" rtl="0" algn="l">
              <a:lnSpc>
                <a:spcPct val="115000"/>
              </a:lnSpc>
              <a:spcBef>
                <a:spcPts val="1000"/>
              </a:spcBef>
              <a:spcAft>
                <a:spcPts val="1000"/>
              </a:spcAft>
              <a:buNone/>
            </a:pPr>
            <a:r>
              <a:t/>
            </a:r>
            <a:endParaRPr sz="1300">
              <a:solidFill>
                <a:schemeClr val="dk1"/>
              </a:solidFill>
              <a:latin typeface="Montserrat"/>
              <a:ea typeface="Montserrat"/>
              <a:cs typeface="Montserrat"/>
              <a:sym typeface="Montserrat"/>
            </a:endParaRPr>
          </a:p>
        </p:txBody>
      </p:sp>
      <p:sp>
        <p:nvSpPr>
          <p:cNvPr id="137" name="Google Shape;137;p25"/>
          <p:cNvSpPr txBox="1"/>
          <p:nvPr/>
        </p:nvSpPr>
        <p:spPr>
          <a:xfrm>
            <a:off x="0" y="0"/>
            <a:ext cx="4355100" cy="5143500"/>
          </a:xfrm>
          <a:prstGeom prst="rect">
            <a:avLst/>
          </a:prstGeom>
          <a:solidFill>
            <a:srgbClr val="1C4587"/>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25"/>
          <p:cNvSpPr txBox="1"/>
          <p:nvPr/>
        </p:nvSpPr>
        <p:spPr>
          <a:xfrm>
            <a:off x="730200" y="1519800"/>
            <a:ext cx="2868900" cy="2103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Election Board</a:t>
            </a:r>
            <a:endParaRPr b="1" sz="4000">
              <a:solidFill>
                <a:srgbClr val="FFFFFF"/>
              </a:solidFill>
              <a:latin typeface="Montserrat"/>
              <a:ea typeface="Montserrat"/>
              <a:cs typeface="Montserrat"/>
              <a:sym typeface="Montserrat"/>
            </a:endParaRPr>
          </a:p>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Positions</a:t>
            </a:r>
            <a:endParaRPr b="1" sz="4000">
              <a:solidFill>
                <a:srgbClr val="FFFFFF"/>
              </a:solidFill>
              <a:latin typeface="Montserrat"/>
              <a:ea typeface="Montserrat"/>
              <a:cs typeface="Montserrat"/>
              <a:sym typeface="Montserra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6"/>
          <p:cNvSpPr txBox="1"/>
          <p:nvPr/>
        </p:nvSpPr>
        <p:spPr>
          <a:xfrm>
            <a:off x="0" y="75"/>
            <a:ext cx="4238700" cy="5143500"/>
          </a:xfrm>
          <a:prstGeom prst="rect">
            <a:avLst/>
          </a:prstGeom>
          <a:solidFill>
            <a:srgbClr val="EE2C49"/>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26"/>
          <p:cNvSpPr txBox="1"/>
          <p:nvPr/>
        </p:nvSpPr>
        <p:spPr>
          <a:xfrm>
            <a:off x="0" y="1628350"/>
            <a:ext cx="4238700" cy="1576800"/>
          </a:xfrm>
          <a:prstGeom prst="rect">
            <a:avLst/>
          </a:prstGeom>
          <a:solidFill>
            <a:srgbClr val="EE2C4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Compensation</a:t>
            </a:r>
            <a:endParaRPr b="1" sz="4000">
              <a:solidFill>
                <a:srgbClr val="FFFFFF"/>
              </a:solidFill>
              <a:latin typeface="Montserrat"/>
              <a:ea typeface="Montserrat"/>
              <a:cs typeface="Montserrat"/>
              <a:sym typeface="Montserrat"/>
            </a:endParaRPr>
          </a:p>
        </p:txBody>
      </p:sp>
      <p:sp>
        <p:nvSpPr>
          <p:cNvPr id="145" name="Google Shape;145;p26"/>
          <p:cNvSpPr txBox="1"/>
          <p:nvPr/>
        </p:nvSpPr>
        <p:spPr>
          <a:xfrm>
            <a:off x="4238700" y="1206450"/>
            <a:ext cx="4866300" cy="3180000"/>
          </a:xfrm>
          <a:prstGeom prst="rect">
            <a:avLst/>
          </a:prstGeom>
          <a:noFill/>
          <a:ln>
            <a:noFill/>
          </a:ln>
        </p:spPr>
        <p:txBody>
          <a:bodyPr anchorCtr="0" anchor="t" bIns="91425" lIns="91425" spcFirstLastPara="1" rIns="91425" wrap="square" tIns="91425">
            <a:spAutoFit/>
          </a:bodyPr>
          <a:lstStyle/>
          <a:p>
            <a:pPr indent="-330200" lvl="0" marL="457200" rtl="0" algn="l">
              <a:lnSpc>
                <a:spcPct val="115000"/>
              </a:lnSpc>
              <a:spcBef>
                <a:spcPts val="1200"/>
              </a:spcBef>
              <a:spcAft>
                <a:spcPts val="0"/>
              </a:spcAft>
              <a:buSzPts val="1600"/>
              <a:buFont typeface="Montserrat"/>
              <a:buChar char="●"/>
            </a:pPr>
            <a:r>
              <a:rPr lang="en" sz="1600">
                <a:latin typeface="Montserrat"/>
                <a:ea typeface="Montserrat"/>
                <a:cs typeface="Montserrat"/>
                <a:sym typeface="Montserrat"/>
              </a:rPr>
              <a:t>Some counties pay as much as $30 for attending an official training session and taking the assessment.</a:t>
            </a:r>
            <a:br>
              <a:rPr lang="en" sz="1600">
                <a:latin typeface="Montserrat"/>
                <a:ea typeface="Montserrat"/>
                <a:cs typeface="Montserrat"/>
                <a:sym typeface="Montserrat"/>
              </a:rPr>
            </a:br>
            <a:endParaRPr sz="1600">
              <a:latin typeface="Montserrat"/>
              <a:ea typeface="Montserrat"/>
              <a:cs typeface="Montserrat"/>
              <a:sym typeface="Montserrat"/>
            </a:endParaRPr>
          </a:p>
          <a:p>
            <a:pPr indent="-330200" lvl="0" marL="457200" rtl="0" algn="l">
              <a:lnSpc>
                <a:spcPct val="115000"/>
              </a:lnSpc>
              <a:spcBef>
                <a:spcPts val="0"/>
              </a:spcBef>
              <a:spcAft>
                <a:spcPts val="0"/>
              </a:spcAft>
              <a:buSzPts val="1600"/>
              <a:buFont typeface="Montserrat"/>
              <a:buChar char="●"/>
            </a:pPr>
            <a:r>
              <a:rPr lang="en" sz="1600">
                <a:latin typeface="Montserrat"/>
                <a:ea typeface="Montserrat"/>
                <a:cs typeface="Montserrat"/>
                <a:sym typeface="Montserrat"/>
              </a:rPr>
              <a:t>Current Rate</a:t>
            </a:r>
            <a:r>
              <a:rPr lang="en">
                <a:latin typeface="Montserrat"/>
                <a:ea typeface="Montserrat"/>
                <a:cs typeface="Montserrat"/>
                <a:sym typeface="Montserrat"/>
              </a:rPr>
              <a:t> </a:t>
            </a:r>
            <a:r>
              <a:rPr lang="en" sz="1600">
                <a:latin typeface="Montserrat"/>
                <a:ea typeface="Montserrat"/>
                <a:cs typeface="Montserrat"/>
                <a:sym typeface="Montserrat"/>
              </a:rPr>
              <a:t>ranges from $110 - $200</a:t>
            </a:r>
            <a:br>
              <a:rPr lang="en" sz="1600">
                <a:latin typeface="Montserrat"/>
                <a:ea typeface="Montserrat"/>
                <a:cs typeface="Montserrat"/>
                <a:sym typeface="Montserrat"/>
              </a:rPr>
            </a:br>
            <a:endParaRPr sz="1600">
              <a:latin typeface="Montserrat"/>
              <a:ea typeface="Montserrat"/>
              <a:cs typeface="Montserrat"/>
              <a:sym typeface="Montserrat"/>
            </a:endParaRPr>
          </a:p>
          <a:p>
            <a:pPr indent="-330200" lvl="0" marL="457200" rtl="0" algn="l">
              <a:lnSpc>
                <a:spcPct val="115000"/>
              </a:lnSpc>
              <a:spcBef>
                <a:spcPts val="0"/>
              </a:spcBef>
              <a:spcAft>
                <a:spcPts val="0"/>
              </a:spcAft>
              <a:buClr>
                <a:schemeClr val="dk1"/>
              </a:buClr>
              <a:buSzPts val="1600"/>
              <a:buFont typeface="Montserrat"/>
              <a:buChar char="●"/>
            </a:pPr>
            <a:r>
              <a:rPr lang="en" sz="1600">
                <a:solidFill>
                  <a:schemeClr val="dk1"/>
                </a:solidFill>
                <a:latin typeface="Montserrat"/>
                <a:ea typeface="Montserrat"/>
                <a:cs typeface="Montserrat"/>
                <a:sym typeface="Montserrat"/>
              </a:rPr>
              <a:t>Can take several weeks to receive payment.</a:t>
            </a:r>
            <a:endParaRPr>
              <a:latin typeface="Montserrat"/>
              <a:ea typeface="Montserrat"/>
              <a:cs typeface="Montserrat"/>
              <a:sym typeface="Montserrat"/>
            </a:endParaRPr>
          </a:p>
          <a:p>
            <a:pPr indent="0" lvl="0" marL="0" rtl="0" algn="l">
              <a:lnSpc>
                <a:spcPct val="115000"/>
              </a:lnSpc>
              <a:spcBef>
                <a:spcPts val="1200"/>
              </a:spcBef>
              <a:spcAft>
                <a:spcPts val="0"/>
              </a:spcAft>
              <a:buNone/>
            </a:pPr>
            <a:r>
              <a:t/>
            </a:r>
            <a:endParaRPr sz="1600">
              <a:solidFill>
                <a:schemeClr val="dk1"/>
              </a:solidFill>
              <a:latin typeface="Montserrat"/>
              <a:ea typeface="Montserrat"/>
              <a:cs typeface="Montserrat"/>
              <a:sym typeface="Montserrat"/>
            </a:endParaRPr>
          </a:p>
          <a:p>
            <a:pPr indent="0" lvl="0" marL="457200" rtl="0" algn="ctr">
              <a:lnSpc>
                <a:spcPct val="115000"/>
              </a:lnSpc>
              <a:spcBef>
                <a:spcPts val="1200"/>
              </a:spcBef>
              <a:spcAft>
                <a:spcPts val="1000"/>
              </a:spcAft>
              <a:buNone/>
            </a:pPr>
            <a:r>
              <a:t/>
            </a:r>
            <a:endParaRPr sz="9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7"/>
          <p:cNvSpPr txBox="1"/>
          <p:nvPr/>
        </p:nvSpPr>
        <p:spPr>
          <a:xfrm>
            <a:off x="0" y="100"/>
            <a:ext cx="4407000" cy="5143500"/>
          </a:xfrm>
          <a:prstGeom prst="rect">
            <a:avLst/>
          </a:prstGeom>
          <a:solidFill>
            <a:srgbClr val="00AE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27"/>
          <p:cNvSpPr txBox="1"/>
          <p:nvPr/>
        </p:nvSpPr>
        <p:spPr>
          <a:xfrm>
            <a:off x="460550" y="874000"/>
            <a:ext cx="3360000" cy="1305300"/>
          </a:xfrm>
          <a:prstGeom prst="rect">
            <a:avLst/>
          </a:prstGeom>
          <a:solidFill>
            <a:srgbClr val="00AE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Who Can Be A Poll Worker?</a:t>
            </a:r>
            <a:endParaRPr b="1" sz="4000">
              <a:solidFill>
                <a:srgbClr val="FFFFFF"/>
              </a:solidFill>
              <a:latin typeface="Montserrat"/>
              <a:ea typeface="Montserrat"/>
              <a:cs typeface="Montserrat"/>
              <a:sym typeface="Montserrat"/>
            </a:endParaRPr>
          </a:p>
        </p:txBody>
      </p:sp>
      <p:sp>
        <p:nvSpPr>
          <p:cNvPr id="152" name="Google Shape;152;p27"/>
          <p:cNvSpPr txBox="1"/>
          <p:nvPr/>
        </p:nvSpPr>
        <p:spPr>
          <a:xfrm>
            <a:off x="4471475" y="64625"/>
            <a:ext cx="4672500" cy="50790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t/>
            </a:r>
            <a:endParaRPr sz="1600">
              <a:solidFill>
                <a:schemeClr val="dk1"/>
              </a:solidFill>
              <a:latin typeface="Montserrat"/>
              <a:ea typeface="Montserrat"/>
              <a:cs typeface="Montserrat"/>
              <a:sym typeface="Montserrat"/>
            </a:endParaRPr>
          </a:p>
          <a:p>
            <a:pPr indent="-330200" lvl="0" marL="457200" rtl="0" algn="l">
              <a:lnSpc>
                <a:spcPct val="115000"/>
              </a:lnSpc>
              <a:spcBef>
                <a:spcPts val="600"/>
              </a:spcBef>
              <a:spcAft>
                <a:spcPts val="0"/>
              </a:spcAft>
              <a:buClr>
                <a:schemeClr val="dk1"/>
              </a:buClr>
              <a:buSzPts val="1600"/>
              <a:buFont typeface="Montserrat"/>
              <a:buChar char="●"/>
            </a:pPr>
            <a:r>
              <a:rPr lang="en" sz="1600">
                <a:solidFill>
                  <a:schemeClr val="dk1"/>
                </a:solidFill>
                <a:latin typeface="Montserrat"/>
                <a:ea typeface="Montserrat"/>
                <a:cs typeface="Montserrat"/>
                <a:sym typeface="Montserrat"/>
              </a:rPr>
              <a:t>You can only be a poll worker in the </a:t>
            </a:r>
            <a:r>
              <a:rPr b="1" lang="en" sz="1600">
                <a:solidFill>
                  <a:srgbClr val="EE2C49"/>
                </a:solidFill>
                <a:latin typeface="Montserrat"/>
                <a:ea typeface="Montserrat"/>
                <a:cs typeface="Montserrat"/>
                <a:sym typeface="Montserrat"/>
              </a:rPr>
              <a:t>county </a:t>
            </a:r>
            <a:r>
              <a:rPr lang="en" sz="1600">
                <a:latin typeface="Montserrat"/>
                <a:ea typeface="Montserrat"/>
                <a:cs typeface="Montserrat"/>
                <a:sym typeface="Montserrat"/>
              </a:rPr>
              <a:t>where you are registered to vote </a:t>
            </a:r>
            <a:endParaRPr sz="1600">
              <a:solidFill>
                <a:schemeClr val="dk1"/>
              </a:solidFill>
              <a:latin typeface="Montserrat"/>
              <a:ea typeface="Montserrat"/>
              <a:cs typeface="Montserrat"/>
              <a:sym typeface="Montserrat"/>
            </a:endParaRPr>
          </a:p>
          <a:p>
            <a:pPr indent="-330200" lvl="0" marL="457200" rtl="0" algn="l">
              <a:lnSpc>
                <a:spcPct val="115000"/>
              </a:lnSpc>
              <a:spcBef>
                <a:spcPts val="600"/>
              </a:spcBef>
              <a:spcAft>
                <a:spcPts val="0"/>
              </a:spcAft>
              <a:buClr>
                <a:schemeClr val="dk1"/>
              </a:buClr>
              <a:buSzPts val="1600"/>
              <a:buFont typeface="Montserrat"/>
              <a:buChar char="●"/>
            </a:pPr>
            <a:r>
              <a:rPr lang="en" sz="1600">
                <a:solidFill>
                  <a:schemeClr val="dk1"/>
                </a:solidFill>
                <a:latin typeface="Montserrat"/>
                <a:ea typeface="Montserrat"/>
                <a:cs typeface="Montserrat"/>
                <a:sym typeface="Montserrat"/>
              </a:rPr>
              <a:t>Cannot be a federal, state, or city employee (</a:t>
            </a:r>
            <a:r>
              <a:rPr b="1" lang="en" sz="1600">
                <a:solidFill>
                  <a:srgbClr val="EE2C49"/>
                </a:solidFill>
                <a:latin typeface="Montserrat"/>
                <a:ea typeface="Montserrat"/>
                <a:cs typeface="Montserrat"/>
                <a:sym typeface="Montserrat"/>
              </a:rPr>
              <a:t>this includes school district employees</a:t>
            </a:r>
            <a:r>
              <a:rPr lang="en" sz="1600">
                <a:solidFill>
                  <a:schemeClr val="dk1"/>
                </a:solidFill>
                <a:latin typeface="Montserrat"/>
                <a:ea typeface="Montserrat"/>
                <a:cs typeface="Montserrat"/>
                <a:sym typeface="Montserrat"/>
              </a:rPr>
              <a:t>)</a:t>
            </a:r>
            <a:endParaRPr sz="1600">
              <a:solidFill>
                <a:schemeClr val="dk1"/>
              </a:solidFill>
              <a:latin typeface="Montserrat"/>
              <a:ea typeface="Montserrat"/>
              <a:cs typeface="Montserrat"/>
              <a:sym typeface="Montserrat"/>
            </a:endParaRPr>
          </a:p>
          <a:p>
            <a:pPr indent="-330200" lvl="0" marL="457200" rtl="0" algn="l">
              <a:lnSpc>
                <a:spcPct val="115000"/>
              </a:lnSpc>
              <a:spcBef>
                <a:spcPts val="1000"/>
              </a:spcBef>
              <a:spcAft>
                <a:spcPts val="0"/>
              </a:spcAft>
              <a:buClr>
                <a:schemeClr val="dk1"/>
              </a:buClr>
              <a:buSzPts val="1600"/>
              <a:buFont typeface="Montserrat"/>
              <a:buChar char="●"/>
            </a:pPr>
            <a:r>
              <a:rPr lang="en" sz="1600">
                <a:solidFill>
                  <a:schemeClr val="dk1"/>
                </a:solidFill>
                <a:latin typeface="Montserrat"/>
                <a:ea typeface="Montserrat"/>
                <a:cs typeface="Montserrat"/>
                <a:sym typeface="Montserrat"/>
              </a:rPr>
              <a:t>Committee people can be poll workers </a:t>
            </a:r>
            <a:r>
              <a:rPr b="1" lang="en" sz="1600">
                <a:latin typeface="Montserrat"/>
                <a:ea typeface="Montserrat"/>
                <a:cs typeface="Montserrat"/>
                <a:sym typeface="Montserrat"/>
              </a:rPr>
              <a:t>but must remain politically neutral on election day</a:t>
            </a:r>
            <a:r>
              <a:rPr lang="en" sz="1600">
                <a:solidFill>
                  <a:schemeClr val="dk1"/>
                </a:solidFill>
                <a:latin typeface="Montserrat"/>
                <a:ea typeface="Montserrat"/>
                <a:cs typeface="Montserrat"/>
                <a:sym typeface="Montserrat"/>
              </a:rPr>
              <a:t> </a:t>
            </a:r>
            <a:endParaRPr sz="1600">
              <a:solidFill>
                <a:schemeClr val="dk1"/>
              </a:solidFill>
              <a:latin typeface="Montserrat"/>
              <a:ea typeface="Montserrat"/>
              <a:cs typeface="Montserrat"/>
              <a:sym typeface="Montserrat"/>
            </a:endParaRPr>
          </a:p>
          <a:p>
            <a:pPr indent="-330200" lvl="0" marL="457200" rtl="0" algn="l">
              <a:lnSpc>
                <a:spcPct val="115000"/>
              </a:lnSpc>
              <a:spcBef>
                <a:spcPts val="1000"/>
              </a:spcBef>
              <a:spcAft>
                <a:spcPts val="1000"/>
              </a:spcAft>
              <a:buClr>
                <a:schemeClr val="dk1"/>
              </a:buClr>
              <a:buSzPts val="1600"/>
              <a:buFont typeface="Montserrat"/>
              <a:buChar char="●"/>
            </a:pPr>
            <a:r>
              <a:rPr lang="en" sz="1600">
                <a:solidFill>
                  <a:schemeClr val="dk1"/>
                </a:solidFill>
                <a:latin typeface="Montserrat"/>
                <a:ea typeface="Montserrat"/>
                <a:cs typeface="Montserrat"/>
                <a:sym typeface="Montserrat"/>
              </a:rPr>
              <a:t>All poll workers must be able to remain politically neutral on Election Day, </a:t>
            </a:r>
            <a:r>
              <a:rPr lang="en" sz="1600">
                <a:solidFill>
                  <a:schemeClr val="dk1"/>
                </a:solidFill>
                <a:latin typeface="Montserrat"/>
                <a:ea typeface="Montserrat"/>
                <a:cs typeface="Montserrat"/>
                <a:sym typeface="Montserrat"/>
              </a:rPr>
              <a:t>(even what you are wearing!)</a:t>
            </a:r>
            <a:endParaRPr/>
          </a:p>
        </p:txBody>
      </p:sp>
      <p:sp>
        <p:nvSpPr>
          <p:cNvPr id="153" name="Google Shape;153;p27"/>
          <p:cNvSpPr txBox="1"/>
          <p:nvPr/>
        </p:nvSpPr>
        <p:spPr>
          <a:xfrm>
            <a:off x="756150" y="3760725"/>
            <a:ext cx="2894700" cy="594600"/>
          </a:xfrm>
          <a:prstGeom prst="rect">
            <a:avLst/>
          </a:prstGeom>
          <a:solidFill>
            <a:srgbClr val="00AEEF"/>
          </a:solid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Clr>
                <a:schemeClr val="dk1"/>
              </a:buClr>
              <a:buSzPts val="1100"/>
              <a:buFont typeface="Arial"/>
              <a:buNone/>
            </a:pPr>
            <a:r>
              <a:rPr lang="en" sz="1700" u="sng">
                <a:solidFill>
                  <a:srgbClr val="FFFFFF"/>
                </a:solidFill>
                <a:latin typeface="Montserrat"/>
                <a:ea typeface="Montserrat"/>
                <a:cs typeface="Montserrat"/>
                <a:sym typeface="Montserrat"/>
                <a:hlinkClick r:id="rId3">
                  <a:extLst>
                    <a:ext uri="{A12FA001-AC4F-418D-AE19-62706E023703}">
                      <ahyp:hlinkClr val="tx"/>
                    </a:ext>
                  </a:extLst>
                </a:hlinkClick>
              </a:rPr>
              <a:t>WeVote Poll Worker FAQ</a:t>
            </a:r>
            <a:endParaRPr>
              <a:solidFill>
                <a:srgbClr val="FFFFFF"/>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28"/>
          <p:cNvSpPr txBox="1"/>
          <p:nvPr/>
        </p:nvSpPr>
        <p:spPr>
          <a:xfrm>
            <a:off x="0" y="0"/>
            <a:ext cx="4290600" cy="5143500"/>
          </a:xfrm>
          <a:prstGeom prst="rect">
            <a:avLst/>
          </a:prstGeom>
          <a:solidFill>
            <a:srgbClr val="EE2C49"/>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28"/>
          <p:cNvSpPr txBox="1"/>
          <p:nvPr/>
        </p:nvSpPr>
        <p:spPr>
          <a:xfrm>
            <a:off x="529650" y="1466275"/>
            <a:ext cx="3231300" cy="1719600"/>
          </a:xfrm>
          <a:prstGeom prst="rect">
            <a:avLst/>
          </a:prstGeom>
          <a:solidFill>
            <a:srgbClr val="EE2C4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17 yr olds can be poll workers!</a:t>
            </a:r>
            <a:endParaRPr b="1" sz="4000">
              <a:solidFill>
                <a:srgbClr val="FFFFFF"/>
              </a:solidFill>
              <a:latin typeface="Montserrat"/>
              <a:ea typeface="Montserrat"/>
              <a:cs typeface="Montserrat"/>
              <a:sym typeface="Montserrat"/>
            </a:endParaRPr>
          </a:p>
        </p:txBody>
      </p:sp>
      <p:sp>
        <p:nvSpPr>
          <p:cNvPr id="160" name="Google Shape;160;p28"/>
          <p:cNvSpPr txBox="1"/>
          <p:nvPr/>
        </p:nvSpPr>
        <p:spPr>
          <a:xfrm>
            <a:off x="4368000" y="0"/>
            <a:ext cx="4776000" cy="5143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700" u="sng">
                <a:latin typeface="Montserrat"/>
                <a:ea typeface="Montserrat"/>
                <a:cs typeface="Montserrat"/>
                <a:sym typeface="Montserrat"/>
              </a:rPr>
              <a:t>To Apply</a:t>
            </a:r>
            <a:endParaRPr sz="1700">
              <a:latin typeface="Montserrat"/>
              <a:ea typeface="Montserrat"/>
              <a:cs typeface="Montserrat"/>
              <a:sym typeface="Montserrat"/>
            </a:endParaRPr>
          </a:p>
          <a:p>
            <a:pPr indent="-336550" lvl="0" marL="457200" rtl="0" algn="l">
              <a:lnSpc>
                <a:spcPct val="115000"/>
              </a:lnSpc>
              <a:spcBef>
                <a:spcPts val="100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Download the form from vote.phila.gov</a:t>
            </a:r>
            <a:endParaRPr sz="1700" u="sng">
              <a:solidFill>
                <a:schemeClr val="dk1"/>
              </a:solidFill>
              <a:latin typeface="Montserrat"/>
              <a:ea typeface="Montserrat"/>
              <a:cs typeface="Montserrat"/>
              <a:sym typeface="Montserrat"/>
            </a:endParaRPr>
          </a:p>
          <a:p>
            <a:pPr indent="-336550" lvl="0" marL="457200" rtl="0" algn="l">
              <a:lnSpc>
                <a:spcPct val="115000"/>
              </a:lnSpc>
              <a:spcBef>
                <a:spcPts val="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Review the requirements</a:t>
            </a:r>
            <a:endParaRPr sz="1700">
              <a:solidFill>
                <a:schemeClr val="dk1"/>
              </a:solidFill>
              <a:latin typeface="Montserrat"/>
              <a:ea typeface="Montserrat"/>
              <a:cs typeface="Montserrat"/>
              <a:sym typeface="Montserrat"/>
            </a:endParaRPr>
          </a:p>
          <a:p>
            <a:pPr indent="-336550" lvl="0" marL="457200" rtl="0" algn="l">
              <a:lnSpc>
                <a:spcPct val="115000"/>
              </a:lnSpc>
              <a:spcBef>
                <a:spcPts val="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Sign it, and get your principal &amp; parent/guardian to also sign.</a:t>
            </a:r>
            <a:endParaRPr sz="1700">
              <a:solidFill>
                <a:schemeClr val="dk1"/>
              </a:solidFill>
              <a:latin typeface="Montserrat"/>
              <a:ea typeface="Montserrat"/>
              <a:cs typeface="Montserrat"/>
              <a:sym typeface="Montserrat"/>
            </a:endParaRPr>
          </a:p>
          <a:p>
            <a:pPr indent="0" lvl="0" marL="0" rtl="0" algn="l">
              <a:lnSpc>
                <a:spcPct val="115000"/>
              </a:lnSpc>
              <a:spcBef>
                <a:spcPts val="1000"/>
              </a:spcBef>
              <a:spcAft>
                <a:spcPts val="0"/>
              </a:spcAft>
              <a:buClr>
                <a:schemeClr val="dk1"/>
              </a:buClr>
              <a:buSzPts val="1100"/>
              <a:buFont typeface="Arial"/>
              <a:buNone/>
            </a:pPr>
            <a:r>
              <a:rPr lang="en" sz="1700" u="sng">
                <a:latin typeface="Montserrat"/>
                <a:ea typeface="Montserrat"/>
                <a:cs typeface="Montserrat"/>
                <a:sym typeface="Montserrat"/>
              </a:rPr>
              <a:t>Must Attend the Training</a:t>
            </a:r>
            <a:endParaRPr sz="1700" u="sng">
              <a:latin typeface="Montserrat"/>
              <a:ea typeface="Montserrat"/>
              <a:cs typeface="Montserrat"/>
              <a:sym typeface="Montserrat"/>
            </a:endParaRPr>
          </a:p>
          <a:p>
            <a:pPr indent="-336550" lvl="0" marL="457200" rtl="0" algn="l">
              <a:lnSpc>
                <a:spcPct val="115000"/>
              </a:lnSpc>
              <a:spcBef>
                <a:spcPts val="100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Official City trainings are now available online. </a:t>
            </a:r>
            <a:endParaRPr sz="1700">
              <a:solidFill>
                <a:schemeClr val="dk1"/>
              </a:solidFill>
              <a:latin typeface="Montserrat"/>
              <a:ea typeface="Montserrat"/>
              <a:cs typeface="Montserrat"/>
              <a:sym typeface="Montserrat"/>
            </a:endParaRPr>
          </a:p>
          <a:p>
            <a:pPr indent="-336550" lvl="0" marL="457200" rtl="0" algn="l">
              <a:lnSpc>
                <a:spcPct val="115000"/>
              </a:lnSpc>
              <a:spcBef>
                <a:spcPts val="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If you’re 17, you must complete the training &amp; assessment.</a:t>
            </a:r>
            <a:endParaRPr sz="1700">
              <a:solidFill>
                <a:schemeClr val="dk1"/>
              </a:solidFill>
              <a:latin typeface="Montserrat"/>
              <a:ea typeface="Montserrat"/>
              <a:cs typeface="Montserrat"/>
              <a:sym typeface="Montserra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29"/>
          <p:cNvSpPr txBox="1"/>
          <p:nvPr/>
        </p:nvSpPr>
        <p:spPr>
          <a:xfrm>
            <a:off x="0" y="0"/>
            <a:ext cx="4355100" cy="5143500"/>
          </a:xfrm>
          <a:prstGeom prst="rect">
            <a:avLst/>
          </a:prstGeom>
          <a:solidFill>
            <a:srgbClr val="1C4587"/>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29"/>
          <p:cNvSpPr txBox="1"/>
          <p:nvPr/>
        </p:nvSpPr>
        <p:spPr>
          <a:xfrm>
            <a:off x="504025" y="1796350"/>
            <a:ext cx="3579900" cy="1951500"/>
          </a:xfrm>
          <a:prstGeom prst="rect">
            <a:avLst/>
          </a:prstGeom>
          <a:solidFill>
            <a:srgbClr val="1C4587"/>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Filling Vacancies</a:t>
            </a:r>
            <a:endParaRPr b="1" sz="4000">
              <a:solidFill>
                <a:srgbClr val="FFFFFF"/>
              </a:solidFill>
              <a:latin typeface="Montserrat"/>
              <a:ea typeface="Montserrat"/>
              <a:cs typeface="Montserrat"/>
              <a:sym typeface="Montserrat"/>
            </a:endParaRPr>
          </a:p>
        </p:txBody>
      </p:sp>
      <p:sp>
        <p:nvSpPr>
          <p:cNvPr id="167" name="Google Shape;167;p29"/>
          <p:cNvSpPr txBox="1"/>
          <p:nvPr/>
        </p:nvSpPr>
        <p:spPr>
          <a:xfrm>
            <a:off x="4355100" y="616425"/>
            <a:ext cx="4724100" cy="50271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Board of Elections typically makes </a:t>
            </a:r>
            <a:r>
              <a:rPr b="1" lang="en" sz="1800">
                <a:solidFill>
                  <a:srgbClr val="EE2C49"/>
                </a:solidFill>
                <a:latin typeface="Montserrat"/>
                <a:ea typeface="Montserrat"/>
                <a:cs typeface="Montserrat"/>
                <a:sym typeface="Montserrat"/>
              </a:rPr>
              <a:t>hundreds</a:t>
            </a:r>
            <a:r>
              <a:rPr b="1" lang="en" sz="1800">
                <a:solidFill>
                  <a:srgbClr val="EE2C49"/>
                </a:solidFill>
                <a:latin typeface="Montserrat"/>
                <a:ea typeface="Montserrat"/>
                <a:cs typeface="Montserrat"/>
                <a:sym typeface="Montserrat"/>
              </a:rPr>
              <a:t> or thousands of confirmation calls &amp; emails</a:t>
            </a:r>
            <a:r>
              <a:rPr lang="en" sz="1800">
                <a:solidFill>
                  <a:schemeClr val="dk1"/>
                </a:solidFill>
                <a:latin typeface="Montserrat"/>
                <a:ea typeface="Montserrat"/>
                <a:cs typeface="Montserrat"/>
                <a:sym typeface="Montserrat"/>
              </a:rPr>
              <a:t> to current workers</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They are </a:t>
            </a:r>
            <a:r>
              <a:rPr lang="en" sz="1800">
                <a:solidFill>
                  <a:schemeClr val="dk1"/>
                </a:solidFill>
                <a:latin typeface="Montserrat"/>
                <a:ea typeface="Montserrat"/>
                <a:cs typeface="Montserrat"/>
                <a:sym typeface="Montserrat"/>
              </a:rPr>
              <a:t>determining</a:t>
            </a:r>
            <a:r>
              <a:rPr lang="en" sz="1800">
                <a:solidFill>
                  <a:schemeClr val="dk1"/>
                </a:solidFill>
                <a:latin typeface="Montserrat"/>
                <a:ea typeface="Montserrat"/>
                <a:cs typeface="Montserrat"/>
                <a:sym typeface="Montserrat"/>
              </a:rPr>
              <a:t> vacancies that need to be filled</a:t>
            </a:r>
            <a:r>
              <a:rPr lang="en" sz="1800">
                <a:latin typeface="Montserrat"/>
                <a:ea typeface="Montserrat"/>
                <a:cs typeface="Montserrat"/>
                <a:sym typeface="Montserrat"/>
              </a:rPr>
              <a:t> as they make these calls</a:t>
            </a:r>
            <a:endParaRPr sz="1800">
              <a:latin typeface="Montserrat"/>
              <a:ea typeface="Montserrat"/>
              <a:cs typeface="Montserrat"/>
              <a:sym typeface="Montserrat"/>
            </a:endParaRPr>
          </a:p>
          <a:p>
            <a:pPr indent="-342900" lvl="0" marL="457200" rtl="0" algn="l">
              <a:lnSpc>
                <a:spcPct val="115000"/>
              </a:lnSpc>
              <a:spcBef>
                <a:spcPts val="100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When will they call me back? Can I request my own division? Can I be placed with a friend? Can I request a particular position?</a:t>
            </a:r>
            <a:endParaRPr b="1" sz="2300">
              <a:solidFill>
                <a:srgbClr val="EE2C49"/>
              </a:solidFill>
              <a:latin typeface="Montserrat"/>
              <a:ea typeface="Montserrat"/>
              <a:cs typeface="Montserrat"/>
              <a:sym typeface="Montserrat"/>
            </a:endParaRPr>
          </a:p>
          <a:p>
            <a:pPr indent="0" lvl="0" marL="0" rtl="0" algn="l">
              <a:spcBef>
                <a:spcPts val="100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71" name="Shape 171"/>
        <p:cNvGrpSpPr/>
        <p:nvPr/>
      </p:nvGrpSpPr>
      <p:grpSpPr>
        <a:xfrm>
          <a:off x="0" y="0"/>
          <a:ext cx="0" cy="0"/>
          <a:chOff x="0" y="0"/>
          <a:chExt cx="0" cy="0"/>
        </a:xfrm>
      </p:grpSpPr>
      <p:sp>
        <p:nvSpPr>
          <p:cNvPr id="172" name="Google Shape;172;p30"/>
          <p:cNvSpPr txBox="1"/>
          <p:nvPr/>
        </p:nvSpPr>
        <p:spPr>
          <a:xfrm>
            <a:off x="0" y="25850"/>
            <a:ext cx="4290600" cy="5143500"/>
          </a:xfrm>
          <a:prstGeom prst="rect">
            <a:avLst/>
          </a:prstGeom>
          <a:solidFill>
            <a:srgbClr val="EE2C49"/>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30"/>
          <p:cNvSpPr txBox="1"/>
          <p:nvPr/>
        </p:nvSpPr>
        <p:spPr>
          <a:xfrm>
            <a:off x="852950" y="2041900"/>
            <a:ext cx="2713800" cy="950700"/>
          </a:xfrm>
          <a:prstGeom prst="rect">
            <a:avLst/>
          </a:prstGeom>
          <a:solidFill>
            <a:srgbClr val="EE2C4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The Law</a:t>
            </a:r>
            <a:endParaRPr b="1" sz="4000">
              <a:solidFill>
                <a:srgbClr val="FFFFFF"/>
              </a:solidFill>
              <a:latin typeface="Montserrat"/>
              <a:ea typeface="Montserrat"/>
              <a:cs typeface="Montserrat"/>
              <a:sym typeface="Montserrat"/>
            </a:endParaRPr>
          </a:p>
        </p:txBody>
      </p:sp>
      <p:sp>
        <p:nvSpPr>
          <p:cNvPr id="174" name="Google Shape;174;p30"/>
          <p:cNvSpPr txBox="1"/>
          <p:nvPr/>
        </p:nvSpPr>
        <p:spPr>
          <a:xfrm>
            <a:off x="4368100" y="-150"/>
            <a:ext cx="4776000" cy="5143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700" u="sng">
                <a:latin typeface="Montserrat"/>
                <a:ea typeface="Montserrat"/>
                <a:cs typeface="Montserrat"/>
                <a:sym typeface="Montserrat"/>
              </a:rPr>
              <a:t>I</a:t>
            </a:r>
            <a:r>
              <a:rPr lang="en" sz="1700" u="sng">
                <a:latin typeface="Montserrat"/>
                <a:ea typeface="Montserrat"/>
                <a:cs typeface="Montserrat"/>
                <a:sym typeface="Montserrat"/>
              </a:rPr>
              <a:t>deal - PA Law</a:t>
            </a:r>
            <a:endParaRPr sz="1700">
              <a:latin typeface="Montserrat"/>
              <a:ea typeface="Montserrat"/>
              <a:cs typeface="Montserrat"/>
              <a:sym typeface="Montserrat"/>
            </a:endParaRPr>
          </a:p>
          <a:p>
            <a:pPr indent="-336550" lvl="0" marL="457200" rtl="0" algn="l">
              <a:lnSpc>
                <a:spcPct val="115000"/>
              </a:lnSpc>
              <a:spcBef>
                <a:spcPts val="100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Judge of Elections and Inspectors are elected to positions. </a:t>
            </a:r>
            <a:endParaRPr sz="1700">
              <a:solidFill>
                <a:schemeClr val="dk1"/>
              </a:solidFill>
              <a:latin typeface="Montserrat"/>
              <a:ea typeface="Montserrat"/>
              <a:cs typeface="Montserrat"/>
              <a:sym typeface="Montserrat"/>
            </a:endParaRPr>
          </a:p>
          <a:p>
            <a:pPr indent="-336550" lvl="0" marL="457200" rtl="0" algn="l">
              <a:lnSpc>
                <a:spcPct val="115000"/>
              </a:lnSpc>
              <a:spcBef>
                <a:spcPts val="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Poll workers must live in the division where they work.</a:t>
            </a:r>
            <a:endParaRPr sz="1700" u="sng">
              <a:solidFill>
                <a:schemeClr val="dk1"/>
              </a:solidFill>
              <a:latin typeface="Montserrat"/>
              <a:ea typeface="Montserrat"/>
              <a:cs typeface="Montserrat"/>
              <a:sym typeface="Montserrat"/>
            </a:endParaRPr>
          </a:p>
          <a:p>
            <a:pPr indent="0" lvl="0" marL="0" rtl="0" algn="l">
              <a:lnSpc>
                <a:spcPct val="115000"/>
              </a:lnSpc>
              <a:spcBef>
                <a:spcPts val="1000"/>
              </a:spcBef>
              <a:spcAft>
                <a:spcPts val="0"/>
              </a:spcAft>
              <a:buClr>
                <a:schemeClr val="dk1"/>
              </a:buClr>
              <a:buSzPts val="1100"/>
              <a:buFont typeface="Arial"/>
              <a:buNone/>
            </a:pPr>
            <a:r>
              <a:rPr lang="en" sz="1700" u="sng">
                <a:latin typeface="Montserrat"/>
                <a:ea typeface="Montserrat"/>
                <a:cs typeface="Montserrat"/>
                <a:sym typeface="Montserrat"/>
              </a:rPr>
              <a:t>Real - Legal Procedures for Vacancies </a:t>
            </a:r>
            <a:endParaRPr sz="1700" u="sng">
              <a:latin typeface="Montserrat"/>
              <a:ea typeface="Montserrat"/>
              <a:cs typeface="Montserrat"/>
              <a:sym typeface="Montserrat"/>
            </a:endParaRPr>
          </a:p>
          <a:p>
            <a:pPr indent="-336550" lvl="0" marL="457200" rtl="0" algn="l">
              <a:lnSpc>
                <a:spcPct val="115000"/>
              </a:lnSpc>
              <a:spcBef>
                <a:spcPts val="100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You can and will work the polls without being elected.  </a:t>
            </a:r>
            <a:endParaRPr sz="1700">
              <a:solidFill>
                <a:schemeClr val="dk1"/>
              </a:solidFill>
              <a:latin typeface="Montserrat"/>
              <a:ea typeface="Montserrat"/>
              <a:cs typeface="Montserrat"/>
              <a:sym typeface="Montserrat"/>
            </a:endParaRPr>
          </a:p>
          <a:p>
            <a:pPr indent="-336550" lvl="0" marL="457200" rtl="0" algn="l">
              <a:lnSpc>
                <a:spcPct val="115000"/>
              </a:lnSpc>
              <a:spcBef>
                <a:spcPts val="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Happens all of the time.  </a:t>
            </a:r>
            <a:endParaRPr sz="1700">
              <a:solidFill>
                <a:schemeClr val="dk1"/>
              </a:solidFill>
              <a:latin typeface="Montserrat"/>
              <a:ea typeface="Montserrat"/>
              <a:cs typeface="Montserrat"/>
              <a:sym typeface="Montserrat"/>
            </a:endParaRPr>
          </a:p>
          <a:p>
            <a:pPr indent="-336550" lvl="0" marL="457200" rtl="0" algn="l">
              <a:lnSpc>
                <a:spcPct val="115000"/>
              </a:lnSpc>
              <a:spcBef>
                <a:spcPts val="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Counties officially approve poll workers to vacancies 5 days before the election (per state law)</a:t>
            </a:r>
            <a:endParaRPr sz="1700">
              <a:solidFill>
                <a:schemeClr val="dk1"/>
              </a:solidFill>
              <a:latin typeface="Montserrat"/>
              <a:ea typeface="Montserrat"/>
              <a:cs typeface="Montserrat"/>
              <a:sym typeface="Montserrat"/>
            </a:endParaRPr>
          </a:p>
          <a:p>
            <a:pPr indent="-336550" lvl="0" marL="457200" rtl="0" algn="l">
              <a:lnSpc>
                <a:spcPct val="115000"/>
              </a:lnSpc>
              <a:spcBef>
                <a:spcPts val="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Happens behind the scenes, you will not participate in this.</a:t>
            </a:r>
            <a:endParaRPr sz="13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78" name="Shape 178"/>
        <p:cNvGrpSpPr/>
        <p:nvPr/>
      </p:nvGrpSpPr>
      <p:grpSpPr>
        <a:xfrm>
          <a:off x="0" y="0"/>
          <a:ext cx="0" cy="0"/>
          <a:chOff x="0" y="0"/>
          <a:chExt cx="0" cy="0"/>
        </a:xfrm>
      </p:grpSpPr>
      <p:pic>
        <p:nvPicPr>
          <p:cNvPr id="179" name="Google Shape;179;p31"/>
          <p:cNvPicPr preferRelativeResize="0"/>
          <p:nvPr/>
        </p:nvPicPr>
        <p:blipFill rotWithShape="1">
          <a:blip r:embed="rId3">
            <a:alphaModFix/>
          </a:blip>
          <a:srcRect b="8878" l="537" r="0" t="3132"/>
          <a:stretch/>
        </p:blipFill>
        <p:spPr>
          <a:xfrm>
            <a:off x="0" y="249525"/>
            <a:ext cx="9144000" cy="4549986"/>
          </a:xfrm>
          <a:prstGeom prst="rect">
            <a:avLst/>
          </a:prstGeom>
          <a:noFill/>
          <a:ln>
            <a:noFill/>
          </a:ln>
        </p:spPr>
      </p:pic>
      <p:sp>
        <p:nvSpPr>
          <p:cNvPr id="180" name="Google Shape;180;p31"/>
          <p:cNvSpPr txBox="1"/>
          <p:nvPr/>
        </p:nvSpPr>
        <p:spPr>
          <a:xfrm rot="-1000545">
            <a:off x="46087" y="552797"/>
            <a:ext cx="2172465" cy="400247"/>
          </a:xfrm>
          <a:prstGeom prst="rect">
            <a:avLst/>
          </a:prstGeom>
          <a:solidFill>
            <a:srgbClr val="EE2C49"/>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lt1"/>
                </a:solidFill>
              </a:rPr>
              <a:t>philadelphiavotes.com</a:t>
            </a:r>
            <a:endParaRPr b="1">
              <a:solidFill>
                <a:schemeClr val="lt1"/>
              </a:solidFill>
            </a:endParaRPr>
          </a:p>
        </p:txBody>
      </p:sp>
      <p:sp>
        <p:nvSpPr>
          <p:cNvPr id="181" name="Google Shape;181;p31"/>
          <p:cNvSpPr/>
          <p:nvPr/>
        </p:nvSpPr>
        <p:spPr>
          <a:xfrm>
            <a:off x="4291375" y="575775"/>
            <a:ext cx="280500" cy="353100"/>
          </a:xfrm>
          <a:prstGeom prst="downArrow">
            <a:avLst>
              <a:gd fmla="val 50000" name="adj1"/>
              <a:gd fmla="val 50000" name="adj2"/>
            </a:avLst>
          </a:prstGeom>
          <a:solidFill>
            <a:srgbClr val="EE2C4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31"/>
          <p:cNvSpPr/>
          <p:nvPr/>
        </p:nvSpPr>
        <p:spPr>
          <a:xfrm>
            <a:off x="4959250" y="1573750"/>
            <a:ext cx="460500" cy="284100"/>
          </a:xfrm>
          <a:prstGeom prst="leftArrow">
            <a:avLst>
              <a:gd fmla="val 50000" name="adj1"/>
              <a:gd fmla="val 50000" name="adj2"/>
            </a:avLst>
          </a:prstGeom>
          <a:solidFill>
            <a:srgbClr val="EE2C4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31"/>
          <p:cNvSpPr/>
          <p:nvPr/>
        </p:nvSpPr>
        <p:spPr>
          <a:xfrm>
            <a:off x="2932575" y="2986300"/>
            <a:ext cx="337800" cy="445200"/>
          </a:xfrm>
          <a:prstGeom prst="curvedRightArrow">
            <a:avLst>
              <a:gd fmla="val 25000" name="adj1"/>
              <a:gd fmla="val 50000" name="adj2"/>
              <a:gd fmla="val 25000" name="adj3"/>
            </a:avLst>
          </a:prstGeom>
          <a:solidFill>
            <a:srgbClr val="EE2C4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32"/>
          <p:cNvSpPr txBox="1"/>
          <p:nvPr/>
        </p:nvSpPr>
        <p:spPr>
          <a:xfrm>
            <a:off x="0" y="25850"/>
            <a:ext cx="4303500" cy="5143500"/>
          </a:xfrm>
          <a:prstGeom prst="rect">
            <a:avLst/>
          </a:prstGeom>
          <a:solidFill>
            <a:srgbClr val="1C4587"/>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32"/>
          <p:cNvSpPr txBox="1"/>
          <p:nvPr/>
        </p:nvSpPr>
        <p:spPr>
          <a:xfrm>
            <a:off x="230250" y="1847200"/>
            <a:ext cx="3843000" cy="878700"/>
          </a:xfrm>
          <a:prstGeom prst="rect">
            <a:avLst/>
          </a:prstGeom>
          <a:solidFill>
            <a:srgbClr val="1C4587"/>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What Do Poll Workers Do?</a:t>
            </a:r>
            <a:endParaRPr b="1" sz="4000">
              <a:solidFill>
                <a:srgbClr val="FFFFFF"/>
              </a:solidFill>
              <a:latin typeface="Montserrat"/>
              <a:ea typeface="Montserrat"/>
              <a:cs typeface="Montserrat"/>
              <a:sym typeface="Montserrat"/>
            </a:endParaRPr>
          </a:p>
        </p:txBody>
      </p:sp>
      <p:sp>
        <p:nvSpPr>
          <p:cNvPr id="190" name="Google Shape;190;p32"/>
          <p:cNvSpPr txBox="1"/>
          <p:nvPr/>
        </p:nvSpPr>
        <p:spPr>
          <a:xfrm>
            <a:off x="4380900" y="378650"/>
            <a:ext cx="4763100" cy="4437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800">
                <a:solidFill>
                  <a:schemeClr val="dk1"/>
                </a:solidFill>
                <a:latin typeface="Montserrat"/>
                <a:ea typeface="Montserrat"/>
                <a:cs typeface="Montserrat"/>
                <a:sym typeface="Montserrat"/>
              </a:rPr>
              <a:t>Beginning of day</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Arrive by 6:00am </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Set up tables, flow of the space, hang required signage and posters</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Unpack and account for materials</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Set up voting machines </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Receive instructions from Judge of Elections and clarify roles for the day</a:t>
            </a:r>
            <a:endParaRPr sz="1800" u="sng">
              <a:solidFill>
                <a:schemeClr val="dk1"/>
              </a:solidFill>
              <a:latin typeface="Montserrat"/>
              <a:ea typeface="Montserrat"/>
              <a:cs typeface="Montserrat"/>
              <a:sym typeface="Montserrat"/>
            </a:endParaRPr>
          </a:p>
          <a:p>
            <a:pPr indent="0" lvl="0" marL="0" rtl="0" algn="l">
              <a:spcBef>
                <a:spcPts val="1000"/>
              </a:spcBef>
              <a:spcAft>
                <a:spcPts val="0"/>
              </a:spcAft>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33"/>
          <p:cNvSpPr txBox="1"/>
          <p:nvPr/>
        </p:nvSpPr>
        <p:spPr>
          <a:xfrm>
            <a:off x="0" y="12925"/>
            <a:ext cx="4290600" cy="5143500"/>
          </a:xfrm>
          <a:prstGeom prst="rect">
            <a:avLst/>
          </a:prstGeom>
          <a:solidFill>
            <a:srgbClr val="00AE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33"/>
          <p:cNvSpPr txBox="1"/>
          <p:nvPr/>
        </p:nvSpPr>
        <p:spPr>
          <a:xfrm>
            <a:off x="340900" y="1641925"/>
            <a:ext cx="3527400" cy="1550700"/>
          </a:xfrm>
          <a:prstGeom prst="rect">
            <a:avLst/>
          </a:prstGeom>
          <a:solidFill>
            <a:srgbClr val="00AEEF"/>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Throughout the Day</a:t>
            </a:r>
            <a:endParaRPr b="1" sz="4000">
              <a:solidFill>
                <a:srgbClr val="FFFFFF"/>
              </a:solidFill>
              <a:latin typeface="Montserrat"/>
              <a:ea typeface="Montserrat"/>
              <a:cs typeface="Montserrat"/>
              <a:sym typeface="Montserrat"/>
            </a:endParaRPr>
          </a:p>
        </p:txBody>
      </p:sp>
      <p:sp>
        <p:nvSpPr>
          <p:cNvPr id="197" name="Google Shape;197;p33"/>
          <p:cNvSpPr txBox="1"/>
          <p:nvPr/>
        </p:nvSpPr>
        <p:spPr>
          <a:xfrm>
            <a:off x="4368100" y="12925"/>
            <a:ext cx="4776000" cy="5065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sz="1800">
              <a:solidFill>
                <a:schemeClr val="dk1"/>
              </a:solidFill>
              <a:latin typeface="Montserrat"/>
              <a:ea typeface="Montserrat"/>
              <a:cs typeface="Montserrat"/>
              <a:sym typeface="Montserrat"/>
            </a:endParaRPr>
          </a:p>
          <a:p>
            <a:pPr indent="0" lvl="0" marL="0" rtl="0" algn="l">
              <a:lnSpc>
                <a:spcPct val="115000"/>
              </a:lnSpc>
              <a:spcBef>
                <a:spcPts val="1000"/>
              </a:spcBef>
              <a:spcAft>
                <a:spcPts val="0"/>
              </a:spcAft>
              <a:buNone/>
            </a:pPr>
            <a:r>
              <a:t/>
            </a:r>
            <a:endParaRPr sz="1800">
              <a:solidFill>
                <a:schemeClr val="dk1"/>
              </a:solidFill>
              <a:latin typeface="Montserrat"/>
              <a:ea typeface="Montserrat"/>
              <a:cs typeface="Montserrat"/>
              <a:sym typeface="Montserrat"/>
            </a:endParaRPr>
          </a:p>
          <a:p>
            <a:pPr indent="0" lvl="0" marL="0" rtl="0" algn="l">
              <a:lnSpc>
                <a:spcPct val="115000"/>
              </a:lnSpc>
              <a:spcBef>
                <a:spcPts val="1000"/>
              </a:spcBef>
              <a:spcAft>
                <a:spcPts val="0"/>
              </a:spcAft>
              <a:buClr>
                <a:schemeClr val="dk1"/>
              </a:buClr>
              <a:buSzPts val="1100"/>
              <a:buFont typeface="Arial"/>
              <a:buNone/>
            </a:pPr>
            <a:r>
              <a:rPr lang="en" sz="1800">
                <a:solidFill>
                  <a:schemeClr val="dk1"/>
                </a:solidFill>
                <a:latin typeface="Montserrat"/>
                <a:ea typeface="Montserrat"/>
                <a:cs typeface="Montserrat"/>
                <a:sym typeface="Montserrat"/>
              </a:rPr>
              <a:t>Polls open from 7am - 8pm</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Greet voters at check-in table</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Verify voters names in the poll book</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Help voters with specific questions and needs</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Explain how the machine works</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1000"/>
              </a:spcAft>
              <a:buClr>
                <a:schemeClr val="dk1"/>
              </a:buClr>
              <a:buSzPts val="1800"/>
              <a:buFont typeface="Montserrat"/>
              <a:buChar char="●"/>
            </a:pPr>
            <a:r>
              <a:rPr lang="en" sz="1800">
                <a:solidFill>
                  <a:schemeClr val="dk1"/>
                </a:solidFill>
                <a:latin typeface="Montserrat"/>
                <a:ea typeface="Montserrat"/>
                <a:cs typeface="Montserrat"/>
                <a:sym typeface="Montserrat"/>
              </a:rPr>
              <a:t>Manage lines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34"/>
          <p:cNvSpPr txBox="1"/>
          <p:nvPr/>
        </p:nvSpPr>
        <p:spPr>
          <a:xfrm>
            <a:off x="0" y="0"/>
            <a:ext cx="4200000" cy="5156400"/>
          </a:xfrm>
          <a:prstGeom prst="rect">
            <a:avLst/>
          </a:prstGeom>
          <a:solidFill>
            <a:srgbClr val="EE2C49"/>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34"/>
          <p:cNvSpPr txBox="1"/>
          <p:nvPr/>
        </p:nvSpPr>
        <p:spPr>
          <a:xfrm>
            <a:off x="580500" y="1826150"/>
            <a:ext cx="3114600" cy="1266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End of the Day</a:t>
            </a:r>
            <a:endParaRPr b="1" sz="4000">
              <a:solidFill>
                <a:srgbClr val="FFFFFF"/>
              </a:solidFill>
              <a:latin typeface="Montserrat"/>
              <a:ea typeface="Montserrat"/>
              <a:cs typeface="Montserrat"/>
              <a:sym typeface="Montserrat"/>
            </a:endParaRPr>
          </a:p>
        </p:txBody>
      </p:sp>
      <p:sp>
        <p:nvSpPr>
          <p:cNvPr id="204" name="Google Shape;204;p34"/>
          <p:cNvSpPr txBox="1"/>
          <p:nvPr/>
        </p:nvSpPr>
        <p:spPr>
          <a:xfrm>
            <a:off x="4213025" y="12925"/>
            <a:ext cx="4931100" cy="515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sz="1700">
              <a:solidFill>
                <a:schemeClr val="dk1"/>
              </a:solidFill>
              <a:latin typeface="Montserrat"/>
              <a:ea typeface="Montserrat"/>
              <a:cs typeface="Montserrat"/>
              <a:sym typeface="Montserrat"/>
            </a:endParaRPr>
          </a:p>
          <a:p>
            <a:pPr indent="0" lvl="0" marL="0" rtl="0" algn="l">
              <a:lnSpc>
                <a:spcPct val="115000"/>
              </a:lnSpc>
              <a:spcBef>
                <a:spcPts val="1000"/>
              </a:spcBef>
              <a:spcAft>
                <a:spcPts val="0"/>
              </a:spcAft>
              <a:buClr>
                <a:schemeClr val="dk1"/>
              </a:buClr>
              <a:buSzPts val="1100"/>
              <a:buFont typeface="Arial"/>
              <a:buNone/>
            </a:pPr>
            <a:r>
              <a:rPr lang="en" sz="1700">
                <a:solidFill>
                  <a:schemeClr val="dk1"/>
                </a:solidFill>
                <a:latin typeface="Montserrat"/>
                <a:ea typeface="Montserrat"/>
                <a:cs typeface="Montserrat"/>
                <a:sym typeface="Montserrat"/>
              </a:rPr>
              <a:t>Closing the polls - Could be a late night!</a:t>
            </a:r>
            <a:endParaRPr sz="1700">
              <a:solidFill>
                <a:schemeClr val="dk1"/>
              </a:solidFill>
              <a:latin typeface="Montserrat"/>
              <a:ea typeface="Montserrat"/>
              <a:cs typeface="Montserrat"/>
              <a:sym typeface="Montserrat"/>
            </a:endParaRPr>
          </a:p>
          <a:p>
            <a:pPr indent="-336550" lvl="0" marL="457200" rtl="0" algn="l">
              <a:lnSpc>
                <a:spcPct val="115000"/>
              </a:lnSpc>
              <a:spcBef>
                <a:spcPts val="100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Polls do not close until the last person who was in line by 8pm has voted.</a:t>
            </a:r>
            <a:endParaRPr sz="1700">
              <a:solidFill>
                <a:schemeClr val="dk1"/>
              </a:solidFill>
              <a:latin typeface="Montserrat"/>
              <a:ea typeface="Montserrat"/>
              <a:cs typeface="Montserrat"/>
              <a:sym typeface="Montserrat"/>
            </a:endParaRPr>
          </a:p>
          <a:p>
            <a:pPr indent="-336550" lvl="0" marL="457200" rtl="0" algn="l">
              <a:lnSpc>
                <a:spcPct val="115000"/>
              </a:lnSpc>
              <a:spcBef>
                <a:spcPts val="100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Follow checklist procedures for shutting down machines.</a:t>
            </a:r>
            <a:endParaRPr sz="1700">
              <a:solidFill>
                <a:schemeClr val="dk1"/>
              </a:solidFill>
              <a:latin typeface="Montserrat"/>
              <a:ea typeface="Montserrat"/>
              <a:cs typeface="Montserrat"/>
              <a:sym typeface="Montserrat"/>
            </a:endParaRPr>
          </a:p>
          <a:p>
            <a:pPr indent="-336550" lvl="0" marL="457200" rtl="0" algn="l">
              <a:lnSpc>
                <a:spcPct val="115000"/>
              </a:lnSpc>
              <a:spcBef>
                <a:spcPts val="100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Complete paperwork, including payroll. </a:t>
            </a:r>
            <a:endParaRPr sz="1700">
              <a:solidFill>
                <a:schemeClr val="dk1"/>
              </a:solidFill>
              <a:latin typeface="Montserrat"/>
              <a:ea typeface="Montserrat"/>
              <a:cs typeface="Montserrat"/>
              <a:sym typeface="Montserrat"/>
            </a:endParaRPr>
          </a:p>
          <a:p>
            <a:pPr indent="-336550" lvl="0" marL="457200" rtl="0" algn="l">
              <a:lnSpc>
                <a:spcPct val="115000"/>
              </a:lnSpc>
              <a:spcBef>
                <a:spcPts val="100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Prepare and give materials to BoE workers and police.</a:t>
            </a:r>
            <a:endParaRPr sz="1700">
              <a:solidFill>
                <a:schemeClr val="dk1"/>
              </a:solidFill>
              <a:latin typeface="Montserrat"/>
              <a:ea typeface="Montserrat"/>
              <a:cs typeface="Montserrat"/>
              <a:sym typeface="Montserrat"/>
            </a:endParaRPr>
          </a:p>
          <a:p>
            <a:pPr indent="-336550" lvl="0" marL="457200" rtl="0" algn="l">
              <a:lnSpc>
                <a:spcPct val="115000"/>
              </a:lnSpc>
              <a:spcBef>
                <a:spcPts val="100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Take down tables, tidy polling location.</a:t>
            </a:r>
            <a:endParaRPr sz="1700">
              <a:solidFill>
                <a:schemeClr val="dk1"/>
              </a:solidFill>
              <a:latin typeface="Montserrat"/>
              <a:ea typeface="Montserrat"/>
              <a:cs typeface="Montserrat"/>
              <a:sym typeface="Montserrat"/>
            </a:endParaRPr>
          </a:p>
          <a:p>
            <a:pPr indent="-336550" lvl="0" marL="457200" rtl="0" algn="l">
              <a:lnSpc>
                <a:spcPct val="115000"/>
              </a:lnSpc>
              <a:spcBef>
                <a:spcPts val="1000"/>
              </a:spcBef>
              <a:spcAft>
                <a:spcPts val="1000"/>
              </a:spcAft>
              <a:buClr>
                <a:schemeClr val="dk1"/>
              </a:buClr>
              <a:buSzPts val="1700"/>
              <a:buFont typeface="Montserrat"/>
              <a:buChar char="●"/>
            </a:pPr>
            <a:r>
              <a:rPr lang="en" sz="1700">
                <a:solidFill>
                  <a:schemeClr val="dk1"/>
                </a:solidFill>
                <a:latin typeface="Montserrat"/>
                <a:ea typeface="Montserrat"/>
                <a:cs typeface="Montserrat"/>
                <a:sym typeface="Montserrat"/>
              </a:rPr>
              <a:t>Organize materials and deliver to the county </a:t>
            </a:r>
            <a:r>
              <a:rPr lang="en" sz="1700">
                <a:solidFill>
                  <a:schemeClr val="dk1"/>
                </a:solidFill>
                <a:latin typeface="Montserrat"/>
                <a:ea typeface="Montserrat"/>
                <a:cs typeface="Montserrat"/>
                <a:sym typeface="Montserrat"/>
              </a:rPr>
              <a:t>election</a:t>
            </a:r>
            <a:r>
              <a:rPr lang="en" sz="1700">
                <a:solidFill>
                  <a:schemeClr val="dk1"/>
                </a:solidFill>
                <a:latin typeface="Montserrat"/>
                <a:ea typeface="Montserrat"/>
                <a:cs typeface="Montserrat"/>
                <a:sym typeface="Montserrat"/>
              </a:rPr>
              <a:t> office</a:t>
            </a:r>
            <a:endParaRPr sz="13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17"/>
          <p:cNvSpPr txBox="1"/>
          <p:nvPr/>
        </p:nvSpPr>
        <p:spPr>
          <a:xfrm>
            <a:off x="0" y="0"/>
            <a:ext cx="4471500" cy="5143500"/>
          </a:xfrm>
          <a:prstGeom prst="rect">
            <a:avLst/>
          </a:prstGeom>
          <a:solidFill>
            <a:srgbClr val="00AE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17"/>
          <p:cNvSpPr txBox="1"/>
          <p:nvPr/>
        </p:nvSpPr>
        <p:spPr>
          <a:xfrm>
            <a:off x="374850" y="1886800"/>
            <a:ext cx="3721800" cy="1214700"/>
          </a:xfrm>
          <a:prstGeom prst="rect">
            <a:avLst/>
          </a:prstGeom>
          <a:solidFill>
            <a:srgbClr val="00AEE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Objectives</a:t>
            </a:r>
            <a:endParaRPr b="1" sz="4000">
              <a:solidFill>
                <a:srgbClr val="FFFFFF"/>
              </a:solidFill>
              <a:latin typeface="Montserrat"/>
              <a:ea typeface="Montserrat"/>
              <a:cs typeface="Montserrat"/>
              <a:sym typeface="Montserrat"/>
            </a:endParaRPr>
          </a:p>
        </p:txBody>
      </p:sp>
      <p:sp>
        <p:nvSpPr>
          <p:cNvPr id="81" name="Google Shape;81;p17"/>
          <p:cNvSpPr txBox="1"/>
          <p:nvPr/>
        </p:nvSpPr>
        <p:spPr>
          <a:xfrm>
            <a:off x="4491600" y="45300"/>
            <a:ext cx="4652400" cy="5052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sz="1800">
              <a:solidFill>
                <a:schemeClr val="dk1"/>
              </a:solidFill>
              <a:latin typeface="Montserrat"/>
              <a:ea typeface="Montserrat"/>
              <a:cs typeface="Montserrat"/>
              <a:sym typeface="Montserrat"/>
            </a:endParaRPr>
          </a:p>
          <a:p>
            <a:pPr indent="0" lvl="0" marL="0" rtl="0" algn="l">
              <a:lnSpc>
                <a:spcPct val="115000"/>
              </a:lnSpc>
              <a:spcBef>
                <a:spcPts val="1000"/>
              </a:spcBef>
              <a:spcAft>
                <a:spcPts val="0"/>
              </a:spcAft>
              <a:buNone/>
            </a:pPr>
            <a:r>
              <a:t/>
            </a:r>
            <a:endParaRPr sz="1800">
              <a:solidFill>
                <a:schemeClr val="dk1"/>
              </a:solidFill>
              <a:latin typeface="Montserrat"/>
              <a:ea typeface="Montserrat"/>
              <a:cs typeface="Montserrat"/>
              <a:sym typeface="Montserrat"/>
            </a:endParaRPr>
          </a:p>
          <a:p>
            <a:pPr indent="0" lvl="0" marL="457200" rtl="0" algn="l">
              <a:lnSpc>
                <a:spcPct val="115000"/>
              </a:lnSpc>
              <a:spcBef>
                <a:spcPts val="1000"/>
              </a:spcBef>
              <a:spcAft>
                <a:spcPts val="0"/>
              </a:spcAft>
              <a:buNone/>
            </a:pPr>
            <a:r>
              <a:t/>
            </a:r>
            <a:endParaRPr sz="1800">
              <a:solidFill>
                <a:schemeClr val="dk1"/>
              </a:solidFill>
              <a:latin typeface="Montserrat"/>
              <a:ea typeface="Montserrat"/>
              <a:cs typeface="Montserrat"/>
              <a:sym typeface="Montserrat"/>
            </a:endParaRPr>
          </a:p>
          <a:p>
            <a:pPr indent="0" lvl="0" marL="457200" rtl="0" algn="l">
              <a:lnSpc>
                <a:spcPct val="115000"/>
              </a:lnSpc>
              <a:spcBef>
                <a:spcPts val="1000"/>
              </a:spcBef>
              <a:spcAft>
                <a:spcPts val="0"/>
              </a:spcAft>
              <a:buNone/>
            </a:pPr>
            <a:r>
              <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Get a feel for the job</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Ask any questions you’d like</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Decide if this is right for you</a:t>
            </a:r>
            <a:endParaRPr sz="1800">
              <a:solidFill>
                <a:schemeClr val="dk1"/>
              </a:solidFill>
              <a:latin typeface="Montserrat"/>
              <a:ea typeface="Montserrat"/>
              <a:cs typeface="Montserrat"/>
              <a:sym typeface="Montserrat"/>
            </a:endParaRPr>
          </a:p>
          <a:p>
            <a:pPr indent="0" lvl="0" marL="457200" rtl="0" algn="l">
              <a:lnSpc>
                <a:spcPct val="115000"/>
              </a:lnSpc>
              <a:spcBef>
                <a:spcPts val="1000"/>
              </a:spcBef>
              <a:spcAft>
                <a:spcPts val="1000"/>
              </a:spcAft>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35"/>
          <p:cNvSpPr txBox="1"/>
          <p:nvPr/>
        </p:nvSpPr>
        <p:spPr>
          <a:xfrm>
            <a:off x="0" y="0"/>
            <a:ext cx="9144000" cy="1602600"/>
          </a:xfrm>
          <a:prstGeom prst="rect">
            <a:avLst/>
          </a:prstGeom>
          <a:solidFill>
            <a:srgbClr val="00AE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35"/>
          <p:cNvSpPr txBox="1"/>
          <p:nvPr/>
        </p:nvSpPr>
        <p:spPr>
          <a:xfrm>
            <a:off x="662500" y="329575"/>
            <a:ext cx="7867200" cy="956400"/>
          </a:xfrm>
          <a:prstGeom prst="rect">
            <a:avLst/>
          </a:prstGeom>
          <a:solidFill>
            <a:srgbClr val="00AEE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Bilingual Interpreters Needed!</a:t>
            </a:r>
            <a:endParaRPr b="1" sz="4000">
              <a:solidFill>
                <a:srgbClr val="FFFFFF"/>
              </a:solidFill>
              <a:latin typeface="Montserrat"/>
              <a:ea typeface="Montserrat"/>
              <a:cs typeface="Montserrat"/>
              <a:sym typeface="Montserrat"/>
            </a:endParaRPr>
          </a:p>
        </p:txBody>
      </p:sp>
      <p:sp>
        <p:nvSpPr>
          <p:cNvPr id="211" name="Google Shape;211;p35"/>
          <p:cNvSpPr txBox="1"/>
          <p:nvPr/>
        </p:nvSpPr>
        <p:spPr>
          <a:xfrm>
            <a:off x="142150" y="1680050"/>
            <a:ext cx="8943000" cy="3385800"/>
          </a:xfrm>
          <a:prstGeom prst="rect">
            <a:avLst/>
          </a:prstGeom>
          <a:noFill/>
          <a:ln>
            <a:noFill/>
          </a:ln>
        </p:spPr>
        <p:txBody>
          <a:bodyPr anchorCtr="0" anchor="t" bIns="91425" lIns="91425" spcFirstLastPara="1" rIns="91425" wrap="square" tIns="91425">
            <a:noAutofit/>
          </a:bodyPr>
          <a:lstStyle/>
          <a:p>
            <a:pPr indent="-336550" lvl="0" marL="457200" rtl="0" algn="l">
              <a:lnSpc>
                <a:spcPct val="115000"/>
              </a:lnSpc>
              <a:spcBef>
                <a:spcPts val="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Prospective Bilingual Interpreters </a:t>
            </a:r>
            <a:r>
              <a:rPr lang="en" sz="1700" u="sng">
                <a:solidFill>
                  <a:schemeClr val="dk1"/>
                </a:solidFill>
                <a:latin typeface="Montserrat"/>
                <a:ea typeface="Montserrat"/>
                <a:cs typeface="Montserrat"/>
                <a:sym typeface="Montserrat"/>
              </a:rPr>
              <a:t>must attend a training</a:t>
            </a:r>
            <a:r>
              <a:rPr lang="en" sz="1700">
                <a:solidFill>
                  <a:schemeClr val="dk1"/>
                </a:solidFill>
                <a:latin typeface="Montserrat"/>
                <a:ea typeface="Montserrat"/>
                <a:cs typeface="Montserrat"/>
                <a:sym typeface="Montserrat"/>
              </a:rPr>
              <a:t> seminar held by the Office of the City Commissioners prior to the first election for which they are assigned. </a:t>
            </a:r>
            <a:r>
              <a:rPr b="1" lang="en" sz="1700">
                <a:solidFill>
                  <a:schemeClr val="dk1"/>
                </a:solidFill>
                <a:latin typeface="Montserrat"/>
                <a:ea typeface="Montserrat"/>
                <a:cs typeface="Montserrat"/>
                <a:sym typeface="Montserrat"/>
              </a:rPr>
              <a:t>Pay for Bilingual Interpreters ranges from $95 to $295 for working on Election Day plus an additional funds for attending training.</a:t>
            </a:r>
            <a:endParaRPr b="1" sz="1700">
              <a:solidFill>
                <a:schemeClr val="dk1"/>
              </a:solidFill>
              <a:latin typeface="Montserrat"/>
              <a:ea typeface="Montserrat"/>
              <a:cs typeface="Montserrat"/>
              <a:sym typeface="Montserrat"/>
            </a:endParaRPr>
          </a:p>
          <a:p>
            <a:pPr indent="-336550" lvl="0" marL="457200" rtl="0" algn="l">
              <a:lnSpc>
                <a:spcPct val="115000"/>
              </a:lnSpc>
              <a:spcBef>
                <a:spcPts val="100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Bilingual interpreters can serve in two divisions at the same polling location OR serve as a member of the election board (except Judge of Election) and as a bilingual interpreter on the same board. </a:t>
            </a:r>
            <a:endParaRPr sz="1700">
              <a:solidFill>
                <a:schemeClr val="dk1"/>
              </a:solidFill>
              <a:latin typeface="Montserrat"/>
              <a:ea typeface="Montserrat"/>
              <a:cs typeface="Montserrat"/>
              <a:sym typeface="Montserrat"/>
            </a:endParaRPr>
          </a:p>
          <a:p>
            <a:pPr indent="-336550" lvl="0" marL="457200" rtl="0" algn="l">
              <a:lnSpc>
                <a:spcPct val="115000"/>
              </a:lnSpc>
              <a:spcBef>
                <a:spcPts val="100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Training for interpreters will be available in person and online.</a:t>
            </a:r>
            <a:endParaRPr sz="1700">
              <a:solidFill>
                <a:schemeClr val="dk1"/>
              </a:solidFill>
              <a:latin typeface="Montserrat"/>
              <a:ea typeface="Montserrat"/>
              <a:cs typeface="Montserrat"/>
              <a:sym typeface="Montserrat"/>
            </a:endParaRPr>
          </a:p>
          <a:p>
            <a:pPr indent="0" lvl="0" marL="0" rtl="0" algn="l">
              <a:lnSpc>
                <a:spcPct val="115000"/>
              </a:lnSpc>
              <a:spcBef>
                <a:spcPts val="1000"/>
              </a:spcBef>
              <a:spcAft>
                <a:spcPts val="1000"/>
              </a:spcAft>
              <a:buNone/>
            </a:pPr>
            <a:r>
              <a:t/>
            </a:r>
            <a:endParaRPr b="1" sz="1700">
              <a:solidFill>
                <a:srgbClr val="EE2C49"/>
              </a:solidFill>
              <a:latin typeface="Montserrat"/>
              <a:ea typeface="Montserrat"/>
              <a:cs typeface="Montserrat"/>
              <a:sym typeface="Montserra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36"/>
          <p:cNvSpPr txBox="1"/>
          <p:nvPr/>
        </p:nvSpPr>
        <p:spPr>
          <a:xfrm>
            <a:off x="0" y="0"/>
            <a:ext cx="4239000" cy="5143500"/>
          </a:xfrm>
          <a:prstGeom prst="rect">
            <a:avLst/>
          </a:prstGeom>
          <a:solidFill>
            <a:srgbClr val="1C4587"/>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36"/>
          <p:cNvSpPr txBox="1"/>
          <p:nvPr/>
        </p:nvSpPr>
        <p:spPr>
          <a:xfrm>
            <a:off x="386925" y="1857900"/>
            <a:ext cx="3360000" cy="1111500"/>
          </a:xfrm>
          <a:prstGeom prst="rect">
            <a:avLst/>
          </a:prstGeom>
          <a:solidFill>
            <a:srgbClr val="1C458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Who Will Teach Me All of This?</a:t>
            </a:r>
            <a:endParaRPr b="1" sz="4000">
              <a:solidFill>
                <a:srgbClr val="FFFFFF"/>
              </a:solidFill>
              <a:latin typeface="Montserrat"/>
              <a:ea typeface="Montserrat"/>
              <a:cs typeface="Montserrat"/>
              <a:sym typeface="Montserrat"/>
            </a:endParaRPr>
          </a:p>
        </p:txBody>
      </p:sp>
      <p:sp>
        <p:nvSpPr>
          <p:cNvPr id="218" name="Google Shape;218;p36"/>
          <p:cNvSpPr txBox="1"/>
          <p:nvPr/>
        </p:nvSpPr>
        <p:spPr>
          <a:xfrm>
            <a:off x="4432725" y="77550"/>
            <a:ext cx="4711200" cy="5065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700" u="sng">
                <a:solidFill>
                  <a:schemeClr val="dk1"/>
                </a:solidFill>
                <a:latin typeface="Montserrat"/>
                <a:ea typeface="Montserrat"/>
                <a:cs typeface="Montserrat"/>
                <a:sym typeface="Montserrat"/>
              </a:rPr>
              <a:t>Board of Elections Training</a:t>
            </a:r>
            <a:endParaRPr sz="1700" u="sng">
              <a:solidFill>
                <a:schemeClr val="dk1"/>
              </a:solidFill>
              <a:latin typeface="Montserrat"/>
              <a:ea typeface="Montserrat"/>
              <a:cs typeface="Montserrat"/>
              <a:sym typeface="Montserrat"/>
            </a:endParaRPr>
          </a:p>
          <a:p>
            <a:pPr indent="-336550" lvl="0" marL="457200" rtl="0" algn="l">
              <a:lnSpc>
                <a:spcPct val="115000"/>
              </a:lnSpc>
              <a:spcBef>
                <a:spcPts val="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Required 1 hour virtual training video with short assessment at the end.</a:t>
            </a:r>
            <a:endParaRPr sz="1700">
              <a:solidFill>
                <a:schemeClr val="dk1"/>
              </a:solidFill>
              <a:latin typeface="Montserrat"/>
              <a:ea typeface="Montserrat"/>
              <a:cs typeface="Montserrat"/>
              <a:sym typeface="Montserrat"/>
            </a:endParaRPr>
          </a:p>
          <a:p>
            <a:pPr indent="-336550" lvl="0" marL="457200" rtl="0" algn="l">
              <a:lnSpc>
                <a:spcPct val="115000"/>
              </a:lnSpc>
              <a:spcBef>
                <a:spcPts val="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Sign up at vote.phila.gov</a:t>
            </a:r>
            <a:endParaRPr sz="1700">
              <a:solidFill>
                <a:srgbClr val="FF0000"/>
              </a:solidFill>
              <a:latin typeface="Montserrat"/>
              <a:ea typeface="Montserrat"/>
              <a:cs typeface="Montserrat"/>
              <a:sym typeface="Montserrat"/>
            </a:endParaRPr>
          </a:p>
          <a:p>
            <a:pPr indent="0" lvl="0" marL="0" rtl="0" algn="l">
              <a:lnSpc>
                <a:spcPct val="115000"/>
              </a:lnSpc>
              <a:spcBef>
                <a:spcPts val="0"/>
              </a:spcBef>
              <a:spcAft>
                <a:spcPts val="0"/>
              </a:spcAft>
              <a:buClr>
                <a:schemeClr val="dk1"/>
              </a:buClr>
              <a:buSzPts val="1100"/>
              <a:buFont typeface="Arial"/>
              <a:buNone/>
            </a:pPr>
            <a:r>
              <a:t/>
            </a:r>
            <a:endParaRPr sz="1700" u="sng">
              <a:solidFill>
                <a:schemeClr val="dk1"/>
              </a:solidFill>
              <a:latin typeface="Montserrat"/>
              <a:ea typeface="Montserrat"/>
              <a:cs typeface="Montserrat"/>
              <a:sym typeface="Montserrat"/>
            </a:endParaRPr>
          </a:p>
          <a:p>
            <a:pPr indent="0" lvl="0" marL="0" rtl="0" algn="l">
              <a:lnSpc>
                <a:spcPct val="115000"/>
              </a:lnSpc>
              <a:spcBef>
                <a:spcPts val="0"/>
              </a:spcBef>
              <a:spcAft>
                <a:spcPts val="0"/>
              </a:spcAft>
              <a:buClr>
                <a:schemeClr val="dk1"/>
              </a:buClr>
              <a:buSzPts val="1100"/>
              <a:buFont typeface="Arial"/>
              <a:buNone/>
            </a:pPr>
            <a:r>
              <a:rPr lang="en" sz="1700" u="sng">
                <a:solidFill>
                  <a:schemeClr val="dk1"/>
                </a:solidFill>
                <a:latin typeface="Montserrat"/>
                <a:ea typeface="Montserrat"/>
                <a:cs typeface="Montserrat"/>
                <a:sym typeface="Montserrat"/>
              </a:rPr>
              <a:t>Committee of Seventy and The LWV - Two Additional Sessions</a:t>
            </a:r>
            <a:endParaRPr sz="1700" u="sng">
              <a:solidFill>
                <a:schemeClr val="dk1"/>
              </a:solidFill>
              <a:latin typeface="Montserrat"/>
              <a:ea typeface="Montserrat"/>
              <a:cs typeface="Montserrat"/>
              <a:sym typeface="Montserrat"/>
            </a:endParaRPr>
          </a:p>
          <a:p>
            <a:pPr indent="-336550" lvl="0" marL="457200" rtl="0" algn="l">
              <a:lnSpc>
                <a:spcPct val="115000"/>
              </a:lnSpc>
              <a:spcBef>
                <a:spcPts val="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Poll Worker Procedures: Details of the day - Common scenarios, reviewing set up, helpful checklists</a:t>
            </a:r>
            <a:endParaRPr sz="1700">
              <a:solidFill>
                <a:schemeClr val="dk1"/>
              </a:solidFill>
              <a:latin typeface="Montserrat"/>
              <a:ea typeface="Montserrat"/>
              <a:cs typeface="Montserrat"/>
              <a:sym typeface="Montserrat"/>
            </a:endParaRPr>
          </a:p>
          <a:p>
            <a:pPr indent="-336550" lvl="0" marL="457200" rtl="0" algn="l">
              <a:lnSpc>
                <a:spcPct val="115000"/>
              </a:lnSpc>
              <a:spcBef>
                <a:spcPts val="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Q&amp;A with Veteran Poll Workers</a:t>
            </a:r>
            <a:endParaRPr sz="1700">
              <a:solidFill>
                <a:schemeClr val="dk1"/>
              </a:solidFill>
              <a:latin typeface="Montserrat"/>
              <a:ea typeface="Montserrat"/>
              <a:cs typeface="Montserrat"/>
              <a:sym typeface="Montserrat"/>
            </a:endParaRPr>
          </a:p>
          <a:p>
            <a:pPr indent="0" lvl="0" marL="0" rtl="0" algn="l">
              <a:lnSpc>
                <a:spcPct val="115000"/>
              </a:lnSpc>
              <a:spcBef>
                <a:spcPts val="0"/>
              </a:spcBef>
              <a:spcAft>
                <a:spcPts val="0"/>
              </a:spcAft>
              <a:buClr>
                <a:schemeClr val="dk1"/>
              </a:buClr>
              <a:buSzPts val="1100"/>
              <a:buFont typeface="Arial"/>
              <a:buNone/>
            </a:pPr>
            <a:r>
              <a:t/>
            </a:r>
            <a:endParaRPr sz="1700" u="sng">
              <a:solidFill>
                <a:schemeClr val="dk1"/>
              </a:solidFill>
              <a:latin typeface="Montserrat"/>
              <a:ea typeface="Montserrat"/>
              <a:cs typeface="Montserrat"/>
              <a:sym typeface="Montserrat"/>
            </a:endParaRPr>
          </a:p>
          <a:p>
            <a:pPr indent="0" lvl="0" marL="0" rtl="0" algn="l">
              <a:lnSpc>
                <a:spcPct val="115000"/>
              </a:lnSpc>
              <a:spcBef>
                <a:spcPts val="0"/>
              </a:spcBef>
              <a:spcAft>
                <a:spcPts val="0"/>
              </a:spcAft>
              <a:buClr>
                <a:schemeClr val="dk1"/>
              </a:buClr>
              <a:buSzPts val="1100"/>
              <a:buFont typeface="Arial"/>
              <a:buNone/>
            </a:pPr>
            <a:r>
              <a:rPr lang="en" sz="1700" u="sng">
                <a:solidFill>
                  <a:schemeClr val="dk1"/>
                </a:solidFill>
                <a:latin typeface="Montserrat"/>
                <a:ea typeface="Montserrat"/>
                <a:cs typeface="Montserrat"/>
                <a:sym typeface="Montserrat"/>
              </a:rPr>
              <a:t>Other Poll Workers</a:t>
            </a:r>
            <a:endParaRPr sz="1700" u="sng">
              <a:solidFill>
                <a:schemeClr val="dk1"/>
              </a:solidFill>
              <a:latin typeface="Montserrat"/>
              <a:ea typeface="Montserrat"/>
              <a:cs typeface="Montserrat"/>
              <a:sym typeface="Montserrat"/>
            </a:endParaRPr>
          </a:p>
          <a:p>
            <a:pPr indent="-336550" lvl="0" marL="457200" rtl="0" algn="l">
              <a:lnSpc>
                <a:spcPct val="115000"/>
              </a:lnSpc>
              <a:spcBef>
                <a:spcPts val="0"/>
              </a:spcBef>
              <a:spcAft>
                <a:spcPts val="0"/>
              </a:spcAft>
              <a:buClr>
                <a:srgbClr val="EE2C49"/>
              </a:buClr>
              <a:buSzPts val="1700"/>
              <a:buFont typeface="Montserrat"/>
              <a:buChar char="●"/>
            </a:pPr>
            <a:r>
              <a:rPr lang="en" sz="1700" u="sng">
                <a:solidFill>
                  <a:srgbClr val="EE2C49"/>
                </a:solidFill>
                <a:latin typeface="Montserrat"/>
                <a:ea typeface="Montserrat"/>
                <a:cs typeface="Montserrat"/>
                <a:sym typeface="Montserrat"/>
                <a:hlinkClick r:id="rId3">
                  <a:extLst>
                    <a:ext uri="{A12FA001-AC4F-418D-AE19-62706E023703}">
                      <ahyp:hlinkClr val="tx"/>
                    </a:ext>
                  </a:extLst>
                </a:hlinkClick>
              </a:rPr>
              <a:t>Poll Worker Caucus</a:t>
            </a:r>
            <a:endParaRPr sz="1700">
              <a:solidFill>
                <a:srgbClr val="EE2C49"/>
              </a:solidFill>
              <a:latin typeface="Montserrat"/>
              <a:ea typeface="Montserrat"/>
              <a:cs typeface="Montserrat"/>
              <a:sym typeface="Montserrat"/>
            </a:endParaRPr>
          </a:p>
          <a:p>
            <a:pPr indent="-336550" lvl="0" marL="457200" rtl="0" algn="l">
              <a:spcBef>
                <a:spcPts val="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On the job learning on Election Day!</a:t>
            </a:r>
            <a:endParaRPr sz="1700">
              <a:solidFill>
                <a:schemeClr val="dk1"/>
              </a:solidFill>
              <a:latin typeface="Montserrat"/>
              <a:ea typeface="Montserrat"/>
              <a:cs typeface="Montserrat"/>
              <a:sym typeface="Montserrat"/>
            </a:endParaRPr>
          </a:p>
          <a:p>
            <a:pPr indent="0" lvl="0" marL="0" rtl="0" algn="l">
              <a:spcBef>
                <a:spcPts val="0"/>
              </a:spcBef>
              <a:spcAft>
                <a:spcPts val="0"/>
              </a:spcAft>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22" name="Shape 222"/>
        <p:cNvGrpSpPr/>
        <p:nvPr/>
      </p:nvGrpSpPr>
      <p:grpSpPr>
        <a:xfrm>
          <a:off x="0" y="0"/>
          <a:ext cx="0" cy="0"/>
          <a:chOff x="0" y="0"/>
          <a:chExt cx="0" cy="0"/>
        </a:xfrm>
      </p:grpSpPr>
      <p:sp>
        <p:nvSpPr>
          <p:cNvPr id="223" name="Google Shape;223;p37"/>
          <p:cNvSpPr txBox="1"/>
          <p:nvPr>
            <p:ph idx="1" type="body"/>
          </p:nvPr>
        </p:nvSpPr>
        <p:spPr>
          <a:xfrm>
            <a:off x="277925" y="146825"/>
            <a:ext cx="3411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rPr>
              <a:t>5 simple sections:</a:t>
            </a:r>
            <a:endParaRPr sz="1200">
              <a:solidFill>
                <a:schemeClr val="dk1"/>
              </a:solidFill>
            </a:endParaRPr>
          </a:p>
          <a:p>
            <a:pPr indent="0" lvl="0" marL="0" rtl="0" algn="l">
              <a:spcBef>
                <a:spcPts val="1600"/>
              </a:spcBef>
              <a:spcAft>
                <a:spcPts val="0"/>
              </a:spcAft>
              <a:buNone/>
            </a:pPr>
            <a:r>
              <a:rPr lang="en" sz="1200">
                <a:solidFill>
                  <a:schemeClr val="dk1"/>
                </a:solidFill>
              </a:rPr>
              <a:t>1. Preparing for Election Day - charts, lists, and practices to help you have a smooth day. </a:t>
            </a:r>
            <a:endParaRPr sz="1200">
              <a:solidFill>
                <a:schemeClr val="dk1"/>
              </a:solidFill>
            </a:endParaRPr>
          </a:p>
          <a:p>
            <a:pPr indent="0" lvl="0" marL="0" rtl="0" algn="l">
              <a:spcBef>
                <a:spcPts val="1600"/>
              </a:spcBef>
              <a:spcAft>
                <a:spcPts val="0"/>
              </a:spcAft>
              <a:buNone/>
            </a:pPr>
            <a:r>
              <a:rPr lang="en" sz="1200">
                <a:solidFill>
                  <a:schemeClr val="dk1"/>
                </a:solidFill>
              </a:rPr>
              <a:t>2. Voting - guides to help with both the repeated tasks and special procedures of Election Day. </a:t>
            </a:r>
            <a:endParaRPr sz="1200">
              <a:solidFill>
                <a:schemeClr val="dk1"/>
              </a:solidFill>
            </a:endParaRPr>
          </a:p>
          <a:p>
            <a:pPr indent="0" lvl="0" marL="0" rtl="0" algn="l">
              <a:spcBef>
                <a:spcPts val="1600"/>
              </a:spcBef>
              <a:spcAft>
                <a:spcPts val="0"/>
              </a:spcAft>
              <a:buNone/>
            </a:pPr>
            <a:r>
              <a:rPr lang="en" sz="1200">
                <a:solidFill>
                  <a:schemeClr val="dk1"/>
                </a:solidFill>
              </a:rPr>
              <a:t>3. The Machine Guide - detailed checklists for set-up and take-down, as well as key troubleshooting information. </a:t>
            </a:r>
            <a:endParaRPr sz="1200">
              <a:solidFill>
                <a:schemeClr val="dk1"/>
              </a:solidFill>
            </a:endParaRPr>
          </a:p>
          <a:p>
            <a:pPr indent="0" lvl="0" marL="0" rtl="0" algn="l">
              <a:spcBef>
                <a:spcPts val="1600"/>
              </a:spcBef>
              <a:spcAft>
                <a:spcPts val="0"/>
              </a:spcAft>
              <a:buNone/>
            </a:pPr>
            <a:r>
              <a:rPr lang="en" sz="1200">
                <a:solidFill>
                  <a:schemeClr val="dk1"/>
                </a:solidFill>
              </a:rPr>
              <a:t>4. Reference - This section contains important legal information and issues that may arise infrequently. </a:t>
            </a:r>
            <a:endParaRPr sz="1200">
              <a:solidFill>
                <a:schemeClr val="dk1"/>
              </a:solidFill>
            </a:endParaRPr>
          </a:p>
          <a:p>
            <a:pPr indent="0" lvl="0" marL="0" rtl="0" algn="l">
              <a:spcBef>
                <a:spcPts val="1600"/>
              </a:spcBef>
              <a:spcAft>
                <a:spcPts val="1600"/>
              </a:spcAft>
              <a:buNone/>
            </a:pPr>
            <a:r>
              <a:rPr lang="en" sz="1200">
                <a:solidFill>
                  <a:schemeClr val="dk1"/>
                </a:solidFill>
              </a:rPr>
              <a:t>5. QR Code Signs - To be posted in English, Spanish, &amp; Chinese for voters in line to determine that they are in the right polling place and that they are in fact registered to vote. </a:t>
            </a:r>
            <a:endParaRPr sz="1200">
              <a:solidFill>
                <a:schemeClr val="dk1"/>
              </a:solidFill>
            </a:endParaRPr>
          </a:p>
        </p:txBody>
      </p:sp>
      <p:pic>
        <p:nvPicPr>
          <p:cNvPr id="224" name="Google Shape;224;p37"/>
          <p:cNvPicPr preferRelativeResize="0"/>
          <p:nvPr/>
        </p:nvPicPr>
        <p:blipFill rotWithShape="1">
          <a:blip r:embed="rId3">
            <a:alphaModFix/>
          </a:blip>
          <a:srcRect b="8790" l="35563" r="21355" t="10112"/>
          <a:stretch/>
        </p:blipFill>
        <p:spPr>
          <a:xfrm>
            <a:off x="4286232" y="0"/>
            <a:ext cx="4857763" cy="5143500"/>
          </a:xfrm>
          <a:prstGeom prst="rect">
            <a:avLst/>
          </a:prstGeom>
          <a:noFill/>
          <a:ln>
            <a:noFill/>
          </a:ln>
        </p:spPr>
      </p:pic>
      <p:sp>
        <p:nvSpPr>
          <p:cNvPr id="225" name="Google Shape;225;p37"/>
          <p:cNvSpPr txBox="1"/>
          <p:nvPr/>
        </p:nvSpPr>
        <p:spPr>
          <a:xfrm rot="-1355798">
            <a:off x="3493053" y="2026745"/>
            <a:ext cx="1934723" cy="400085"/>
          </a:xfrm>
          <a:prstGeom prst="rect">
            <a:avLst/>
          </a:prstGeom>
          <a:solidFill>
            <a:srgbClr val="EE2C49"/>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u="sng">
                <a:solidFill>
                  <a:schemeClr val="lt1"/>
                </a:solidFill>
                <a:hlinkClick r:id="rId4">
                  <a:extLst>
                    <a:ext uri="{A12FA001-AC4F-418D-AE19-62706E023703}">
                      <ahyp:hlinkClr val="tx"/>
                    </a:ext>
                  </a:extLst>
                </a:hlinkClick>
              </a:rPr>
              <a:t>Review the Guide</a:t>
            </a:r>
            <a:endParaRPr b="1">
              <a:solidFill>
                <a:schemeClr val="lt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AEEF"/>
        </a:solidFill>
      </p:bgPr>
    </p:bg>
    <p:spTree>
      <p:nvGrpSpPr>
        <p:cNvPr id="229" name="Shape 229"/>
        <p:cNvGrpSpPr/>
        <p:nvPr/>
      </p:nvGrpSpPr>
      <p:grpSpPr>
        <a:xfrm>
          <a:off x="0" y="0"/>
          <a:ext cx="0" cy="0"/>
          <a:chOff x="0" y="0"/>
          <a:chExt cx="0" cy="0"/>
        </a:xfrm>
      </p:grpSpPr>
      <p:sp>
        <p:nvSpPr>
          <p:cNvPr id="230" name="Google Shape;230;p38"/>
          <p:cNvSpPr txBox="1"/>
          <p:nvPr>
            <p:ph idx="1" type="body"/>
          </p:nvPr>
        </p:nvSpPr>
        <p:spPr>
          <a:xfrm>
            <a:off x="311700" y="183450"/>
            <a:ext cx="8520600" cy="2388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4000">
                <a:solidFill>
                  <a:schemeClr val="lt1"/>
                </a:solidFill>
                <a:highlight>
                  <a:srgbClr val="00AEEF"/>
                </a:highlight>
                <a:latin typeface="Montserrat"/>
                <a:ea typeface="Montserrat"/>
                <a:cs typeface="Montserrat"/>
                <a:sym typeface="Montserrat"/>
              </a:rPr>
              <a:t>This sounds like a lot!</a:t>
            </a:r>
            <a:endParaRPr b="1" sz="4000">
              <a:solidFill>
                <a:schemeClr val="lt1"/>
              </a:solidFill>
              <a:highlight>
                <a:srgbClr val="00AEEF"/>
              </a:highlight>
              <a:latin typeface="Montserrat"/>
              <a:ea typeface="Montserrat"/>
              <a:cs typeface="Montserrat"/>
              <a:sym typeface="Montserrat"/>
            </a:endParaRPr>
          </a:p>
          <a:p>
            <a:pPr indent="0" lvl="0" marL="0" rtl="0" algn="ctr">
              <a:spcBef>
                <a:spcPts val="0"/>
              </a:spcBef>
              <a:spcAft>
                <a:spcPts val="0"/>
              </a:spcAft>
              <a:buNone/>
            </a:pPr>
            <a:r>
              <a:rPr b="1" lang="en" sz="4000">
                <a:solidFill>
                  <a:schemeClr val="lt1"/>
                </a:solidFill>
                <a:highlight>
                  <a:srgbClr val="00AEEF"/>
                </a:highlight>
                <a:latin typeface="Montserrat"/>
                <a:ea typeface="Montserrat"/>
                <a:cs typeface="Montserrat"/>
                <a:sym typeface="Montserrat"/>
              </a:rPr>
              <a:t>Why do it?</a:t>
            </a:r>
            <a:endParaRPr sz="4000">
              <a:highlight>
                <a:srgbClr val="00AEEF"/>
              </a:highlight>
              <a:latin typeface="Montserrat"/>
              <a:ea typeface="Montserrat"/>
              <a:cs typeface="Montserrat"/>
              <a:sym typeface="Montserrat"/>
            </a:endParaRPr>
          </a:p>
        </p:txBody>
      </p:sp>
      <p:pic>
        <p:nvPicPr>
          <p:cNvPr id="231" name="Google Shape;231;p38"/>
          <p:cNvPicPr preferRelativeResize="0"/>
          <p:nvPr/>
        </p:nvPicPr>
        <p:blipFill>
          <a:blip r:embed="rId3">
            <a:alphaModFix/>
          </a:blip>
          <a:stretch>
            <a:fillRect/>
          </a:stretch>
        </p:blipFill>
        <p:spPr>
          <a:xfrm>
            <a:off x="3143250" y="2076025"/>
            <a:ext cx="2857500" cy="28575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39"/>
          <p:cNvSpPr txBox="1"/>
          <p:nvPr/>
        </p:nvSpPr>
        <p:spPr>
          <a:xfrm>
            <a:off x="0" y="0"/>
            <a:ext cx="9144000" cy="1718700"/>
          </a:xfrm>
          <a:prstGeom prst="rect">
            <a:avLst/>
          </a:prstGeom>
          <a:solidFill>
            <a:srgbClr val="EE2C49"/>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39"/>
          <p:cNvSpPr txBox="1"/>
          <p:nvPr/>
        </p:nvSpPr>
        <p:spPr>
          <a:xfrm>
            <a:off x="2003150" y="25850"/>
            <a:ext cx="5570100" cy="465300"/>
          </a:xfrm>
          <a:prstGeom prst="rect">
            <a:avLst/>
          </a:prstGeom>
          <a:solidFill>
            <a:srgbClr val="EE2C49"/>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Keep Your Eyes on The Prize!</a:t>
            </a:r>
            <a:endParaRPr b="1" sz="4000">
              <a:solidFill>
                <a:srgbClr val="FFFFFF"/>
              </a:solidFill>
              <a:latin typeface="Montserrat"/>
              <a:ea typeface="Montserrat"/>
              <a:cs typeface="Montserrat"/>
              <a:sym typeface="Montserrat"/>
            </a:endParaRPr>
          </a:p>
        </p:txBody>
      </p:sp>
      <p:sp>
        <p:nvSpPr>
          <p:cNvPr id="238" name="Google Shape;238;p39"/>
          <p:cNvSpPr txBox="1"/>
          <p:nvPr/>
        </p:nvSpPr>
        <p:spPr>
          <a:xfrm>
            <a:off x="25850" y="1718800"/>
            <a:ext cx="9072300" cy="34248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You are enabling </a:t>
            </a:r>
            <a:r>
              <a:rPr b="1" lang="en" sz="1800">
                <a:solidFill>
                  <a:srgbClr val="00AEEF"/>
                </a:solidFill>
                <a:latin typeface="Montserrat"/>
                <a:ea typeface="Montserrat"/>
                <a:cs typeface="Montserrat"/>
                <a:sym typeface="Montserrat"/>
              </a:rPr>
              <a:t>Democracy </a:t>
            </a:r>
            <a:r>
              <a:rPr lang="en" sz="1800">
                <a:solidFill>
                  <a:schemeClr val="dk1"/>
                </a:solidFill>
                <a:latin typeface="Montserrat"/>
                <a:ea typeface="Montserrat"/>
                <a:cs typeface="Montserrat"/>
                <a:sym typeface="Montserrat"/>
              </a:rPr>
              <a:t>to exist in the United States!</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Elections cannot happen unless there are enough poll workers to make it happen, and shortages mean long lines and other issues for voters.</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More poll workers mean quicker processing of voters. The faster the processing, the shorter the lines, and the less chance there is that people will get out of line and not vote.</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1000"/>
              </a:spcAft>
              <a:buClr>
                <a:schemeClr val="dk1"/>
              </a:buClr>
              <a:buSzPts val="1800"/>
              <a:buFont typeface="Montserrat"/>
              <a:buChar char="●"/>
            </a:pPr>
            <a:r>
              <a:rPr b="1" lang="en" sz="1800">
                <a:solidFill>
                  <a:schemeClr val="dk1"/>
                </a:solidFill>
                <a:latin typeface="Montserrat"/>
                <a:ea typeface="Montserrat"/>
                <a:cs typeface="Montserrat"/>
                <a:sym typeface="Montserrat"/>
              </a:rPr>
              <a:t>Ask yourself:</a:t>
            </a:r>
            <a:r>
              <a:rPr lang="en" sz="1800">
                <a:solidFill>
                  <a:schemeClr val="dk1"/>
                </a:solidFill>
                <a:latin typeface="Montserrat"/>
                <a:ea typeface="Montserrat"/>
                <a:cs typeface="Montserrat"/>
                <a:sym typeface="Montserrat"/>
              </a:rPr>
              <a:t> Is the value to society of this work worth the uncertainty you may have to contend with? (We certainly hope so!)</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42" name="Shape 242"/>
        <p:cNvGrpSpPr/>
        <p:nvPr/>
      </p:nvGrpSpPr>
      <p:grpSpPr>
        <a:xfrm>
          <a:off x="0" y="0"/>
          <a:ext cx="0" cy="0"/>
          <a:chOff x="0" y="0"/>
          <a:chExt cx="0" cy="0"/>
        </a:xfrm>
      </p:grpSpPr>
      <p:sp>
        <p:nvSpPr>
          <p:cNvPr id="243" name="Google Shape;243;p40"/>
          <p:cNvSpPr txBox="1"/>
          <p:nvPr/>
        </p:nvSpPr>
        <p:spPr>
          <a:xfrm>
            <a:off x="0" y="0"/>
            <a:ext cx="9144000" cy="1654200"/>
          </a:xfrm>
          <a:prstGeom prst="rect">
            <a:avLst/>
          </a:prstGeom>
          <a:solidFill>
            <a:srgbClr val="1C4587"/>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40"/>
          <p:cNvSpPr txBox="1"/>
          <p:nvPr/>
        </p:nvSpPr>
        <p:spPr>
          <a:xfrm>
            <a:off x="1886800" y="155100"/>
            <a:ext cx="6099900" cy="1124400"/>
          </a:xfrm>
          <a:prstGeom prst="rect">
            <a:avLst/>
          </a:prstGeom>
          <a:solidFill>
            <a:srgbClr val="1C4587"/>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Get an Advocate and Get Support!</a:t>
            </a:r>
            <a:endParaRPr b="1" sz="4000">
              <a:solidFill>
                <a:srgbClr val="FFFFFF"/>
              </a:solidFill>
              <a:latin typeface="Montserrat"/>
              <a:ea typeface="Montserrat"/>
              <a:cs typeface="Montserrat"/>
              <a:sym typeface="Montserrat"/>
            </a:endParaRPr>
          </a:p>
        </p:txBody>
      </p:sp>
      <p:sp>
        <p:nvSpPr>
          <p:cNvPr id="245" name="Google Shape;245;p40"/>
          <p:cNvSpPr txBox="1"/>
          <p:nvPr/>
        </p:nvSpPr>
        <p:spPr>
          <a:xfrm>
            <a:off x="192175" y="1583800"/>
            <a:ext cx="4501500" cy="23577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t/>
            </a:r>
            <a:endParaRPr sz="1800">
              <a:solidFill>
                <a:srgbClr val="EE2C49"/>
              </a:solidFill>
              <a:latin typeface="Montserrat"/>
              <a:ea typeface="Montserrat"/>
              <a:cs typeface="Montserrat"/>
              <a:sym typeface="Montserrat"/>
            </a:endParaRPr>
          </a:p>
          <a:p>
            <a:pPr indent="-342900" lvl="0" marL="457200" rtl="0" algn="l">
              <a:lnSpc>
                <a:spcPct val="115000"/>
              </a:lnSpc>
              <a:spcBef>
                <a:spcPts val="1000"/>
              </a:spcBef>
              <a:spcAft>
                <a:spcPts val="1000"/>
              </a:spcAft>
              <a:buClr>
                <a:schemeClr val="dk1"/>
              </a:buClr>
              <a:buSzPts val="1800"/>
              <a:buFont typeface="Helvetica Neue"/>
              <a:buChar char="●"/>
            </a:pPr>
            <a:r>
              <a:rPr b="1" lang="en" sz="1800" u="sng">
                <a:solidFill>
                  <a:srgbClr val="EE2C49"/>
                </a:solidFill>
                <a:latin typeface="Montserrat"/>
                <a:ea typeface="Montserrat"/>
                <a:cs typeface="Montserrat"/>
                <a:sym typeface="Montserrat"/>
                <a:hlinkClick r:id="rId3">
                  <a:extLst>
                    <a:ext uri="{A12FA001-AC4F-418D-AE19-62706E023703}">
                      <ahyp:hlinkClr val="tx"/>
                    </a:ext>
                  </a:extLst>
                </a:hlinkClick>
              </a:rPr>
              <a:t>The Poll Worker Caucus</a:t>
            </a:r>
            <a:r>
              <a:rPr lang="en" sz="1800">
                <a:solidFill>
                  <a:schemeClr val="dk1"/>
                </a:solidFill>
                <a:latin typeface="Montserrat"/>
                <a:ea typeface="Montserrat"/>
                <a:cs typeface="Montserrat"/>
                <a:sym typeface="Montserrat"/>
              </a:rPr>
              <a:t> is a Facebook group with 600+ members who are new and experienced poll workers helping each other through the process.</a:t>
            </a:r>
            <a:endParaRPr/>
          </a:p>
        </p:txBody>
      </p:sp>
      <p:pic>
        <p:nvPicPr>
          <p:cNvPr id="246" name="Google Shape;246;p40"/>
          <p:cNvPicPr preferRelativeResize="0"/>
          <p:nvPr/>
        </p:nvPicPr>
        <p:blipFill>
          <a:blip r:embed="rId4">
            <a:alphaModFix/>
          </a:blip>
          <a:stretch>
            <a:fillRect/>
          </a:stretch>
        </p:blipFill>
        <p:spPr>
          <a:xfrm>
            <a:off x="5104725" y="2061375"/>
            <a:ext cx="2523625" cy="294422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41"/>
          <p:cNvSpPr txBox="1"/>
          <p:nvPr/>
        </p:nvSpPr>
        <p:spPr>
          <a:xfrm>
            <a:off x="0" y="0"/>
            <a:ext cx="9144000" cy="1602600"/>
          </a:xfrm>
          <a:prstGeom prst="rect">
            <a:avLst/>
          </a:prstGeom>
          <a:solidFill>
            <a:srgbClr val="00AE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41"/>
          <p:cNvSpPr txBox="1"/>
          <p:nvPr/>
        </p:nvSpPr>
        <p:spPr>
          <a:xfrm>
            <a:off x="662500" y="329575"/>
            <a:ext cx="7867200" cy="956400"/>
          </a:xfrm>
          <a:prstGeom prst="rect">
            <a:avLst/>
          </a:prstGeom>
          <a:solidFill>
            <a:srgbClr val="00AEE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Be an Election Protection volunteer!</a:t>
            </a:r>
            <a:endParaRPr b="1" sz="4000">
              <a:solidFill>
                <a:srgbClr val="FFFFFF"/>
              </a:solidFill>
              <a:latin typeface="Montserrat"/>
              <a:ea typeface="Montserrat"/>
              <a:cs typeface="Montserrat"/>
              <a:sym typeface="Montserrat"/>
            </a:endParaRPr>
          </a:p>
        </p:txBody>
      </p:sp>
      <p:sp>
        <p:nvSpPr>
          <p:cNvPr id="253" name="Google Shape;253;p41"/>
          <p:cNvSpPr txBox="1"/>
          <p:nvPr/>
        </p:nvSpPr>
        <p:spPr>
          <a:xfrm>
            <a:off x="142150" y="1680050"/>
            <a:ext cx="8943000" cy="33858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EP volunteers are utilized </a:t>
            </a:r>
            <a:r>
              <a:rPr b="1" lang="en" sz="1800">
                <a:solidFill>
                  <a:srgbClr val="EE2C49"/>
                </a:solidFill>
                <a:latin typeface="Montserrat"/>
                <a:ea typeface="Montserrat"/>
                <a:cs typeface="Montserrat"/>
                <a:sym typeface="Montserrat"/>
              </a:rPr>
              <a:t>outside of polling locations </a:t>
            </a:r>
            <a:r>
              <a:rPr lang="en" sz="1800">
                <a:solidFill>
                  <a:schemeClr val="dk1"/>
                </a:solidFill>
                <a:latin typeface="Montserrat"/>
                <a:ea typeface="Montserrat"/>
                <a:cs typeface="Montserrat"/>
                <a:sym typeface="Montserrat"/>
              </a:rPr>
              <a:t>to help answer questions, make sure people are at the right polling location, make sure their voter registration is up to date, help arrange rides for people at the wrong location.</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Basically just screening for barriers or challenges before people wait in line to go into the polls, saving people time.</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1000"/>
              </a:spcAft>
              <a:buClr>
                <a:schemeClr val="dk1"/>
              </a:buClr>
              <a:buSzPts val="1800"/>
              <a:buFont typeface="Montserrat"/>
              <a:buChar char="●"/>
            </a:pPr>
            <a:r>
              <a:rPr lang="en" sz="1800">
                <a:solidFill>
                  <a:schemeClr val="dk1"/>
                </a:solidFill>
                <a:latin typeface="Montserrat"/>
                <a:ea typeface="Montserrat"/>
                <a:cs typeface="Montserrat"/>
                <a:sym typeface="Montserrat"/>
              </a:rPr>
              <a:t>They want </a:t>
            </a:r>
            <a:r>
              <a:rPr b="1" lang="en" sz="1800">
                <a:solidFill>
                  <a:srgbClr val="EE2C49"/>
                </a:solidFill>
                <a:latin typeface="Montserrat"/>
                <a:ea typeface="Montserrat"/>
                <a:cs typeface="Montserrat"/>
                <a:sym typeface="Montserrat"/>
              </a:rPr>
              <a:t>full-day shifts</a:t>
            </a:r>
            <a:r>
              <a:rPr lang="en" sz="1800">
                <a:solidFill>
                  <a:schemeClr val="dk1"/>
                </a:solidFill>
                <a:latin typeface="Montserrat"/>
                <a:ea typeface="Montserrat"/>
                <a:cs typeface="Montserrat"/>
                <a:sym typeface="Montserrat"/>
              </a:rPr>
              <a:t>, but it is more flexible than being a poll worker.</a:t>
            </a:r>
            <a:endParaRPr sz="2500">
              <a:solidFill>
                <a:schemeClr val="dk1"/>
              </a:solidFill>
              <a:latin typeface="Montserrat"/>
              <a:ea typeface="Montserrat"/>
              <a:cs typeface="Montserrat"/>
              <a:sym typeface="Montserrat"/>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42"/>
          <p:cNvSpPr txBox="1"/>
          <p:nvPr/>
        </p:nvSpPr>
        <p:spPr>
          <a:xfrm>
            <a:off x="0" y="0"/>
            <a:ext cx="4471500" cy="5143500"/>
          </a:xfrm>
          <a:prstGeom prst="rect">
            <a:avLst/>
          </a:prstGeom>
          <a:solidFill>
            <a:srgbClr val="00AE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42"/>
          <p:cNvSpPr txBox="1"/>
          <p:nvPr/>
        </p:nvSpPr>
        <p:spPr>
          <a:xfrm>
            <a:off x="374850" y="1886800"/>
            <a:ext cx="3721800" cy="1214700"/>
          </a:xfrm>
          <a:prstGeom prst="rect">
            <a:avLst/>
          </a:prstGeom>
          <a:solidFill>
            <a:srgbClr val="00AEE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Vote by mail</a:t>
            </a:r>
            <a:endParaRPr b="1" sz="4000">
              <a:solidFill>
                <a:srgbClr val="FFFFFF"/>
              </a:solidFill>
              <a:latin typeface="Montserrat"/>
              <a:ea typeface="Montserrat"/>
              <a:cs typeface="Montserrat"/>
              <a:sym typeface="Montserrat"/>
            </a:endParaRPr>
          </a:p>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in 2023</a:t>
            </a:r>
            <a:endParaRPr b="1" sz="4000">
              <a:solidFill>
                <a:srgbClr val="FFFFFF"/>
              </a:solidFill>
              <a:latin typeface="Montserrat"/>
              <a:ea typeface="Montserrat"/>
              <a:cs typeface="Montserrat"/>
              <a:sym typeface="Montserrat"/>
            </a:endParaRPr>
          </a:p>
        </p:txBody>
      </p:sp>
      <p:sp>
        <p:nvSpPr>
          <p:cNvPr id="260" name="Google Shape;260;p42"/>
          <p:cNvSpPr txBox="1"/>
          <p:nvPr/>
        </p:nvSpPr>
        <p:spPr>
          <a:xfrm>
            <a:off x="4471500" y="916375"/>
            <a:ext cx="4672500" cy="416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sz="2300">
              <a:latin typeface="Montserrat"/>
              <a:ea typeface="Montserrat"/>
              <a:cs typeface="Montserrat"/>
              <a:sym typeface="Montserrat"/>
            </a:endParaRPr>
          </a:p>
          <a:p>
            <a:pPr indent="-342900" lvl="0" marL="457200" rtl="0" algn="l">
              <a:lnSpc>
                <a:spcPct val="115000"/>
              </a:lnSpc>
              <a:spcBef>
                <a:spcPts val="1000"/>
              </a:spcBef>
              <a:spcAft>
                <a:spcPts val="0"/>
              </a:spcAft>
              <a:buSzPts val="1800"/>
              <a:buFont typeface="Montserrat"/>
              <a:buChar char="●"/>
            </a:pPr>
            <a:r>
              <a:rPr lang="en" sz="2300">
                <a:latin typeface="Montserrat"/>
                <a:ea typeface="Montserrat"/>
                <a:cs typeface="Montserrat"/>
                <a:sym typeface="Montserrat"/>
              </a:rPr>
              <a:t>It’s a good idea for poll workers who are not assigned to their own precinct. </a:t>
            </a:r>
            <a:endParaRPr sz="2300">
              <a:latin typeface="Montserrat"/>
              <a:ea typeface="Montserrat"/>
              <a:cs typeface="Montserrat"/>
              <a:sym typeface="Montserrat"/>
            </a:endParaRPr>
          </a:p>
          <a:p>
            <a:pPr indent="-342900" lvl="0" marL="457200" rtl="0" algn="l">
              <a:lnSpc>
                <a:spcPct val="115000"/>
              </a:lnSpc>
              <a:spcBef>
                <a:spcPts val="1000"/>
              </a:spcBef>
              <a:spcAft>
                <a:spcPts val="0"/>
              </a:spcAft>
              <a:buSzPts val="1800"/>
              <a:buFont typeface="Montserrat"/>
              <a:buChar char="●"/>
            </a:pPr>
            <a:r>
              <a:rPr lang="en" u="sng">
                <a:solidFill>
                  <a:srgbClr val="EE2C49"/>
                </a:solidFill>
                <a:latin typeface="Montserrat"/>
                <a:ea typeface="Montserrat"/>
                <a:cs typeface="Montserrat"/>
                <a:sym typeface="Montserrat"/>
                <a:hlinkClick r:id="rId3">
                  <a:extLst>
                    <a:ext uri="{A12FA001-AC4F-418D-AE19-62706E023703}">
                      <ahyp:hlinkClr val="tx"/>
                    </a:ext>
                  </a:extLst>
                </a:hlinkClick>
              </a:rPr>
              <a:t>https://www.pavoterservices.pa.gov/OnlineAbsenteeApplication/#/OnlineAbsenteeBegin</a:t>
            </a:r>
            <a:endParaRPr>
              <a:solidFill>
                <a:srgbClr val="EE2C49"/>
              </a:solidFill>
              <a:latin typeface="Montserrat"/>
              <a:ea typeface="Montserrat"/>
              <a:cs typeface="Montserrat"/>
              <a:sym typeface="Montserrat"/>
            </a:endParaRPr>
          </a:p>
          <a:p>
            <a:pPr indent="0" lvl="0" marL="457200" rtl="0" algn="l">
              <a:lnSpc>
                <a:spcPct val="115000"/>
              </a:lnSpc>
              <a:spcBef>
                <a:spcPts val="1000"/>
              </a:spcBef>
              <a:spcAft>
                <a:spcPts val="1000"/>
              </a:spcAft>
              <a:buNone/>
            </a:pPr>
            <a:r>
              <a:t/>
            </a:r>
            <a:endParaRPr b="1">
              <a:solidFill>
                <a:srgbClr val="EE2C49"/>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64" name="Shape 264"/>
        <p:cNvGrpSpPr/>
        <p:nvPr/>
      </p:nvGrpSpPr>
      <p:grpSpPr>
        <a:xfrm>
          <a:off x="0" y="0"/>
          <a:ext cx="0" cy="0"/>
          <a:chOff x="0" y="0"/>
          <a:chExt cx="0" cy="0"/>
        </a:xfrm>
      </p:grpSpPr>
      <p:sp>
        <p:nvSpPr>
          <p:cNvPr id="265" name="Google Shape;265;p4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t/>
            </a:r>
            <a:endParaRPr>
              <a:latin typeface="Montserrat"/>
              <a:ea typeface="Montserrat"/>
              <a:cs typeface="Montserrat"/>
              <a:sym typeface="Montserrat"/>
            </a:endParaRPr>
          </a:p>
          <a:p>
            <a:pPr indent="0" lvl="0" marL="0" rtl="0" algn="l">
              <a:spcBef>
                <a:spcPts val="0"/>
              </a:spcBef>
              <a:spcAft>
                <a:spcPts val="0"/>
              </a:spcAft>
              <a:buNone/>
            </a:pPr>
            <a:r>
              <a:t/>
            </a:r>
            <a:endParaRPr/>
          </a:p>
        </p:txBody>
      </p:sp>
      <p:sp>
        <p:nvSpPr>
          <p:cNvPr id="266" name="Google Shape;266;p43"/>
          <p:cNvSpPr txBox="1"/>
          <p:nvPr/>
        </p:nvSpPr>
        <p:spPr>
          <a:xfrm>
            <a:off x="0" y="0"/>
            <a:ext cx="9144000" cy="1615500"/>
          </a:xfrm>
          <a:prstGeom prst="rect">
            <a:avLst/>
          </a:prstGeom>
          <a:solidFill>
            <a:srgbClr val="EE2C49"/>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43"/>
          <p:cNvSpPr txBox="1"/>
          <p:nvPr/>
        </p:nvSpPr>
        <p:spPr>
          <a:xfrm>
            <a:off x="2158200" y="395375"/>
            <a:ext cx="5079000" cy="672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4000">
                <a:solidFill>
                  <a:srgbClr val="FFFFFF"/>
                </a:solidFill>
                <a:latin typeface="Montserrat"/>
                <a:ea typeface="Montserrat"/>
                <a:cs typeface="Montserrat"/>
                <a:sym typeface="Montserrat"/>
              </a:rPr>
              <a:t>How To Sign Up</a:t>
            </a:r>
            <a:endParaRPr b="1" sz="4000">
              <a:solidFill>
                <a:srgbClr val="FFFFFF"/>
              </a:solidFill>
              <a:latin typeface="Montserrat"/>
              <a:ea typeface="Montserrat"/>
              <a:cs typeface="Montserrat"/>
              <a:sym typeface="Montserrat"/>
            </a:endParaRPr>
          </a:p>
        </p:txBody>
      </p:sp>
      <p:sp>
        <p:nvSpPr>
          <p:cNvPr id="268" name="Google Shape;268;p43"/>
          <p:cNvSpPr txBox="1"/>
          <p:nvPr/>
        </p:nvSpPr>
        <p:spPr>
          <a:xfrm>
            <a:off x="463125" y="1566250"/>
            <a:ext cx="7818600" cy="3385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b="1" sz="1500">
              <a:solidFill>
                <a:schemeClr val="dk1"/>
              </a:solidFill>
              <a:latin typeface="Montserrat"/>
              <a:ea typeface="Montserrat"/>
              <a:cs typeface="Montserrat"/>
              <a:sym typeface="Montserrat"/>
            </a:endParaRPr>
          </a:p>
          <a:p>
            <a:pPr indent="0" lvl="0" marL="0" rtl="0" algn="l">
              <a:lnSpc>
                <a:spcPct val="115000"/>
              </a:lnSpc>
              <a:spcBef>
                <a:spcPts val="0"/>
              </a:spcBef>
              <a:spcAft>
                <a:spcPts val="0"/>
              </a:spcAft>
              <a:buClr>
                <a:schemeClr val="dk1"/>
              </a:buClr>
              <a:buSzPts val="1100"/>
              <a:buFont typeface="Arial"/>
              <a:buNone/>
            </a:pPr>
            <a:r>
              <a:rPr b="1" lang="en" sz="1500">
                <a:solidFill>
                  <a:schemeClr val="dk1"/>
                </a:solidFill>
                <a:latin typeface="Montserrat"/>
                <a:ea typeface="Montserrat"/>
                <a:cs typeface="Montserrat"/>
                <a:sym typeface="Montserrat"/>
              </a:rPr>
              <a:t>To be a poll worker, sign up at:</a:t>
            </a:r>
            <a:endParaRPr b="1" sz="1500">
              <a:solidFill>
                <a:srgbClr val="EE2C49"/>
              </a:solidFill>
              <a:latin typeface="Montserrat"/>
              <a:ea typeface="Montserrat"/>
              <a:cs typeface="Montserrat"/>
              <a:sym typeface="Montserrat"/>
            </a:endParaRPr>
          </a:p>
          <a:p>
            <a:pPr indent="0" lvl="0" marL="0" rtl="0" algn="ctr">
              <a:lnSpc>
                <a:spcPct val="115000"/>
              </a:lnSpc>
              <a:spcBef>
                <a:spcPts val="0"/>
              </a:spcBef>
              <a:spcAft>
                <a:spcPts val="0"/>
              </a:spcAft>
              <a:buNone/>
            </a:pPr>
            <a:r>
              <a:rPr b="1" lang="en" sz="3500" u="sng">
                <a:solidFill>
                  <a:schemeClr val="hlink"/>
                </a:solidFill>
                <a:latin typeface="Montserrat"/>
                <a:ea typeface="Montserrat"/>
                <a:cs typeface="Montserrat"/>
                <a:sym typeface="Montserrat"/>
                <a:hlinkClick r:id="rId3"/>
              </a:rPr>
              <a:t>palwv.org/become-a-poll-worker</a:t>
            </a:r>
            <a:endParaRPr sz="3500">
              <a:solidFill>
                <a:srgbClr val="EE2C49"/>
              </a:solidFill>
              <a:latin typeface="Montserrat"/>
              <a:ea typeface="Montserrat"/>
              <a:cs typeface="Montserrat"/>
              <a:sym typeface="Montserrat"/>
            </a:endParaRPr>
          </a:p>
          <a:p>
            <a:pPr indent="0" lvl="0" marL="0" rtl="0" algn="l">
              <a:lnSpc>
                <a:spcPct val="115000"/>
              </a:lnSpc>
              <a:spcBef>
                <a:spcPts val="1000"/>
              </a:spcBef>
              <a:spcAft>
                <a:spcPts val="0"/>
              </a:spcAft>
              <a:buNone/>
            </a:pPr>
            <a:r>
              <a:t/>
            </a:r>
            <a:endParaRPr b="1" sz="1500">
              <a:latin typeface="Montserrat"/>
              <a:ea typeface="Montserrat"/>
              <a:cs typeface="Montserrat"/>
              <a:sym typeface="Montserrat"/>
            </a:endParaRPr>
          </a:p>
          <a:p>
            <a:pPr indent="457200" lvl="0" marL="457200" rtl="0" algn="l">
              <a:lnSpc>
                <a:spcPct val="115000"/>
              </a:lnSpc>
              <a:spcBef>
                <a:spcPts val="1000"/>
              </a:spcBef>
              <a:spcAft>
                <a:spcPts val="0"/>
              </a:spcAft>
              <a:buNone/>
            </a:pPr>
            <a:r>
              <a:t/>
            </a:r>
            <a:endParaRPr sz="1500">
              <a:solidFill>
                <a:srgbClr val="EE2C49"/>
              </a:solidFill>
              <a:latin typeface="Montserrat"/>
              <a:ea typeface="Montserrat"/>
              <a:cs typeface="Montserrat"/>
              <a:sym typeface="Montserrat"/>
            </a:endParaRPr>
          </a:p>
          <a:p>
            <a:pPr indent="0" lvl="0" marL="0" rtl="0" algn="l">
              <a:spcBef>
                <a:spcPts val="1000"/>
              </a:spcBef>
              <a:spcAft>
                <a:spcPts val="0"/>
              </a:spcAft>
              <a:buNone/>
            </a:pPr>
            <a:r>
              <a:t/>
            </a:r>
            <a:endParaRPr sz="11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44"/>
          <p:cNvSpPr txBox="1"/>
          <p:nvPr/>
        </p:nvSpPr>
        <p:spPr>
          <a:xfrm>
            <a:off x="0" y="0"/>
            <a:ext cx="9144000" cy="1602600"/>
          </a:xfrm>
          <a:prstGeom prst="rect">
            <a:avLst/>
          </a:prstGeom>
          <a:solidFill>
            <a:srgbClr val="00AE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44"/>
          <p:cNvSpPr txBox="1"/>
          <p:nvPr/>
        </p:nvSpPr>
        <p:spPr>
          <a:xfrm>
            <a:off x="1667125" y="329575"/>
            <a:ext cx="5638200" cy="956400"/>
          </a:xfrm>
          <a:prstGeom prst="rect">
            <a:avLst/>
          </a:prstGeom>
          <a:solidFill>
            <a:srgbClr val="00AEE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Thank You!</a:t>
            </a:r>
            <a:endParaRPr b="1" sz="4000">
              <a:solidFill>
                <a:srgbClr val="FFFFFF"/>
              </a:solidFill>
              <a:latin typeface="Montserrat"/>
              <a:ea typeface="Montserrat"/>
              <a:cs typeface="Montserrat"/>
              <a:sym typeface="Montserrat"/>
            </a:endParaRPr>
          </a:p>
        </p:txBody>
      </p:sp>
      <p:sp>
        <p:nvSpPr>
          <p:cNvPr id="275" name="Google Shape;275;p44"/>
          <p:cNvSpPr txBox="1"/>
          <p:nvPr/>
        </p:nvSpPr>
        <p:spPr>
          <a:xfrm>
            <a:off x="14725" y="1677725"/>
            <a:ext cx="8943000" cy="3385800"/>
          </a:xfrm>
          <a:prstGeom prst="rect">
            <a:avLst/>
          </a:prstGeom>
          <a:noFill/>
          <a:ln>
            <a:noFill/>
          </a:ln>
        </p:spPr>
        <p:txBody>
          <a:bodyPr anchorCtr="0" anchor="t" bIns="91425" lIns="91425" spcFirstLastPara="1" rIns="91425" wrap="square" tIns="91425">
            <a:noAutofit/>
          </a:bodyPr>
          <a:lstStyle/>
          <a:p>
            <a:pPr indent="0" lvl="0" marL="457200" rtl="0" algn="ctr">
              <a:lnSpc>
                <a:spcPct val="115000"/>
              </a:lnSpc>
              <a:spcBef>
                <a:spcPts val="0"/>
              </a:spcBef>
              <a:spcAft>
                <a:spcPts val="0"/>
              </a:spcAft>
              <a:buNone/>
            </a:pPr>
            <a:r>
              <a:t/>
            </a:r>
            <a:endParaRPr sz="1600">
              <a:latin typeface="Montserrat"/>
              <a:ea typeface="Montserrat"/>
              <a:cs typeface="Montserrat"/>
              <a:sym typeface="Montserrat"/>
            </a:endParaRPr>
          </a:p>
          <a:p>
            <a:pPr indent="0" lvl="0" marL="0" rtl="0" algn="ctr">
              <a:lnSpc>
                <a:spcPct val="115000"/>
              </a:lnSpc>
              <a:spcBef>
                <a:spcPts val="1000"/>
              </a:spcBef>
              <a:spcAft>
                <a:spcPts val="0"/>
              </a:spcAft>
              <a:buNone/>
            </a:pPr>
            <a:r>
              <a:rPr lang="en" sz="1650">
                <a:solidFill>
                  <a:srgbClr val="FF0000"/>
                </a:solidFill>
                <a:latin typeface="Montserrat"/>
                <a:ea typeface="Montserrat"/>
                <a:cs typeface="Montserrat"/>
                <a:sym typeface="Montserrat"/>
              </a:rPr>
              <a:t>Committee of Seventy</a:t>
            </a:r>
            <a:endParaRPr sz="1650">
              <a:solidFill>
                <a:srgbClr val="FF0000"/>
              </a:solidFill>
              <a:latin typeface="Montserrat"/>
              <a:ea typeface="Montserrat"/>
              <a:cs typeface="Montserrat"/>
              <a:sym typeface="Montserrat"/>
            </a:endParaRPr>
          </a:p>
          <a:p>
            <a:pPr indent="0" lvl="0" marL="0" rtl="0" algn="ctr">
              <a:lnSpc>
                <a:spcPct val="115000"/>
              </a:lnSpc>
              <a:spcBef>
                <a:spcPts val="1000"/>
              </a:spcBef>
              <a:spcAft>
                <a:spcPts val="0"/>
              </a:spcAft>
              <a:buNone/>
            </a:pPr>
            <a:r>
              <a:rPr lang="en" sz="1650">
                <a:solidFill>
                  <a:srgbClr val="FF0000"/>
                </a:solidFill>
                <a:latin typeface="Montserrat"/>
                <a:ea typeface="Montserrat"/>
                <a:cs typeface="Montserrat"/>
                <a:sym typeface="Montserrat"/>
              </a:rPr>
              <a:t>League of Women Voters of Philadelphia</a:t>
            </a:r>
            <a:endParaRPr sz="1650">
              <a:solidFill>
                <a:srgbClr val="FF0000"/>
              </a:solidFill>
              <a:latin typeface="Montserrat"/>
              <a:ea typeface="Montserrat"/>
              <a:cs typeface="Montserrat"/>
              <a:sym typeface="Montserrat"/>
            </a:endParaRPr>
          </a:p>
          <a:p>
            <a:pPr indent="0" lvl="0" marL="457200" rtl="0" algn="ctr">
              <a:lnSpc>
                <a:spcPct val="115000"/>
              </a:lnSpc>
              <a:spcBef>
                <a:spcPts val="1000"/>
              </a:spcBef>
              <a:spcAft>
                <a:spcPts val="0"/>
              </a:spcAft>
              <a:buNone/>
            </a:pPr>
            <a:r>
              <a:t/>
            </a:r>
            <a:endParaRPr sz="1650">
              <a:solidFill>
                <a:srgbClr val="FF0000"/>
              </a:solidFill>
              <a:latin typeface="Montserrat"/>
              <a:ea typeface="Montserrat"/>
              <a:cs typeface="Montserrat"/>
              <a:sym typeface="Montserrat"/>
            </a:endParaRPr>
          </a:p>
          <a:p>
            <a:pPr indent="0" lvl="0" marL="457200" rtl="0" algn="l">
              <a:lnSpc>
                <a:spcPct val="115000"/>
              </a:lnSpc>
              <a:spcBef>
                <a:spcPts val="1000"/>
              </a:spcBef>
              <a:spcAft>
                <a:spcPts val="0"/>
              </a:spcAft>
              <a:buNone/>
            </a:pPr>
            <a:r>
              <a:t/>
            </a:r>
            <a:endParaRPr sz="1800">
              <a:solidFill>
                <a:schemeClr val="dk1"/>
              </a:solidFill>
              <a:latin typeface="Montserrat"/>
              <a:ea typeface="Montserrat"/>
              <a:cs typeface="Montserrat"/>
              <a:sym typeface="Montserrat"/>
            </a:endParaRPr>
          </a:p>
          <a:p>
            <a:pPr indent="0" lvl="0" marL="457200" rtl="0" algn="l">
              <a:lnSpc>
                <a:spcPct val="115000"/>
              </a:lnSpc>
              <a:spcBef>
                <a:spcPts val="1000"/>
              </a:spcBef>
              <a:spcAft>
                <a:spcPts val="1000"/>
              </a:spcAft>
              <a:buNone/>
            </a:pPr>
            <a:r>
              <a:t/>
            </a:r>
            <a:endParaRPr sz="1800">
              <a:solidFill>
                <a:schemeClr val="dk1"/>
              </a:solidFill>
              <a:latin typeface="Montserrat"/>
              <a:ea typeface="Montserrat"/>
              <a:cs typeface="Montserrat"/>
              <a:sym typeface="Montserra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5" name="Shape 85"/>
        <p:cNvGrpSpPr/>
        <p:nvPr/>
      </p:nvGrpSpPr>
      <p:grpSpPr>
        <a:xfrm>
          <a:off x="0" y="0"/>
          <a:ext cx="0" cy="0"/>
          <a:chOff x="0" y="0"/>
          <a:chExt cx="0" cy="0"/>
        </a:xfrm>
      </p:grpSpPr>
      <p:pic>
        <p:nvPicPr>
          <p:cNvPr id="86" name="Google Shape;86;p18"/>
          <p:cNvPicPr preferRelativeResize="0"/>
          <p:nvPr/>
        </p:nvPicPr>
        <p:blipFill rotWithShape="1">
          <a:blip r:embed="rId3">
            <a:alphaModFix/>
          </a:blip>
          <a:srcRect b="-8623" l="0" r="-5842" t="23160"/>
          <a:stretch/>
        </p:blipFill>
        <p:spPr>
          <a:xfrm>
            <a:off x="447413" y="366863"/>
            <a:ext cx="3947123" cy="2337077"/>
          </a:xfrm>
          <a:prstGeom prst="rect">
            <a:avLst/>
          </a:prstGeom>
          <a:noFill/>
          <a:ln>
            <a:noFill/>
          </a:ln>
        </p:spPr>
      </p:pic>
      <p:sp>
        <p:nvSpPr>
          <p:cNvPr id="87" name="Google Shape;87;p18"/>
          <p:cNvSpPr txBox="1"/>
          <p:nvPr/>
        </p:nvSpPr>
        <p:spPr>
          <a:xfrm>
            <a:off x="4975838" y="541800"/>
            <a:ext cx="3449100" cy="402300"/>
          </a:xfrm>
          <a:prstGeom prst="rect">
            <a:avLst/>
          </a:prstGeom>
          <a:noFill/>
          <a:ln>
            <a:noFill/>
          </a:ln>
        </p:spPr>
        <p:txBody>
          <a:bodyPr anchorCtr="0" anchor="t" bIns="68575" lIns="68575" spcFirstLastPara="1" rIns="68575" wrap="square" tIns="68575">
            <a:noAutofit/>
          </a:bodyPr>
          <a:lstStyle/>
          <a:p>
            <a:pPr indent="0" lvl="0" marL="0" rtl="0" algn="l">
              <a:lnSpc>
                <a:spcPct val="120000"/>
              </a:lnSpc>
              <a:spcBef>
                <a:spcPts val="0"/>
              </a:spcBef>
              <a:spcAft>
                <a:spcPts val="0"/>
              </a:spcAft>
              <a:buClr>
                <a:schemeClr val="dk1"/>
              </a:buClr>
              <a:buSzPts val="800"/>
              <a:buFont typeface="Arial"/>
              <a:buNone/>
            </a:pPr>
            <a:r>
              <a:rPr lang="en" sz="1400">
                <a:solidFill>
                  <a:srgbClr val="00B0F0"/>
                </a:solidFill>
                <a:highlight>
                  <a:srgbClr val="FFFFFF"/>
                </a:highlight>
                <a:latin typeface="Montserrat"/>
                <a:ea typeface="Montserrat"/>
                <a:cs typeface="Montserrat"/>
                <a:sym typeface="Montserrat"/>
              </a:rPr>
              <a:t>Who are we? </a:t>
            </a:r>
            <a:br>
              <a:rPr lang="en" sz="1400">
                <a:solidFill>
                  <a:srgbClr val="00B0F0"/>
                </a:solidFill>
                <a:highlight>
                  <a:srgbClr val="FFFFFF"/>
                </a:highlight>
                <a:latin typeface="Montserrat"/>
                <a:ea typeface="Montserrat"/>
                <a:cs typeface="Montserrat"/>
                <a:sym typeface="Montserrat"/>
              </a:rPr>
            </a:br>
            <a:r>
              <a:rPr b="1" lang="en" sz="1400">
                <a:solidFill>
                  <a:srgbClr val="00B0F0"/>
                </a:solidFill>
                <a:highlight>
                  <a:srgbClr val="FFFFFF"/>
                </a:highlight>
                <a:latin typeface="Montserrat"/>
                <a:ea typeface="Montserrat"/>
                <a:cs typeface="Montserrat"/>
                <a:sym typeface="Montserrat"/>
              </a:rPr>
              <a:t>We’re the</a:t>
            </a:r>
            <a:r>
              <a:rPr b="1" lang="en" sz="1400">
                <a:solidFill>
                  <a:srgbClr val="00B0F0"/>
                </a:solidFill>
                <a:highlight>
                  <a:srgbClr val="FFFFFF"/>
                </a:highlight>
                <a:uFill>
                  <a:noFill/>
                </a:uFill>
                <a:latin typeface="Montserrat"/>
                <a:ea typeface="Montserrat"/>
                <a:cs typeface="Montserrat"/>
                <a:sym typeface="Montserrat"/>
                <a:hlinkClick r:id="rId4">
                  <a:extLst>
                    <a:ext uri="{A12FA001-AC4F-418D-AE19-62706E023703}">
                      <ahyp:hlinkClr val="tx"/>
                    </a:ext>
                  </a:extLst>
                </a:hlinkClick>
              </a:rPr>
              <a:t> Committee of Seventy</a:t>
            </a:r>
            <a:r>
              <a:rPr b="1" lang="en" sz="1400">
                <a:solidFill>
                  <a:srgbClr val="00B0F0"/>
                </a:solidFill>
                <a:highlight>
                  <a:srgbClr val="FFFFFF"/>
                </a:highlight>
                <a:latin typeface="Montserrat"/>
                <a:ea typeface="Montserrat"/>
                <a:cs typeface="Montserrat"/>
                <a:sym typeface="Montserrat"/>
              </a:rPr>
              <a:t> &amp; the League of Women Voters of Philadelphia.</a:t>
            </a:r>
            <a:endParaRPr b="1" sz="1400">
              <a:solidFill>
                <a:srgbClr val="00B0F0"/>
              </a:solidFill>
              <a:highlight>
                <a:srgbClr val="FFFFFF"/>
              </a:highlight>
              <a:latin typeface="Montserrat"/>
              <a:ea typeface="Montserrat"/>
              <a:cs typeface="Montserrat"/>
              <a:sym typeface="Montserrat"/>
            </a:endParaRPr>
          </a:p>
          <a:p>
            <a:pPr indent="0" lvl="0" marL="0" rtl="0" algn="l">
              <a:lnSpc>
                <a:spcPct val="120000"/>
              </a:lnSpc>
              <a:spcBef>
                <a:spcPts val="1800"/>
              </a:spcBef>
              <a:spcAft>
                <a:spcPts val="0"/>
              </a:spcAft>
              <a:buClr>
                <a:schemeClr val="dk1"/>
              </a:buClr>
              <a:buSzPts val="800"/>
              <a:buFont typeface="Arial"/>
              <a:buNone/>
            </a:pPr>
            <a:r>
              <a:rPr b="1" lang="en" sz="1100">
                <a:solidFill>
                  <a:srgbClr val="00B0F0"/>
                </a:solidFill>
                <a:highlight>
                  <a:srgbClr val="FFFFFF"/>
                </a:highlight>
                <a:latin typeface="Montserrat"/>
                <a:ea typeface="Montserrat"/>
                <a:cs typeface="Montserrat"/>
                <a:sym typeface="Montserrat"/>
              </a:rPr>
              <a:t>We’re voters.</a:t>
            </a:r>
            <a:r>
              <a:rPr lang="en" sz="1100">
                <a:solidFill>
                  <a:srgbClr val="00B0F0"/>
                </a:solidFill>
                <a:highlight>
                  <a:srgbClr val="FFFFFF"/>
                </a:highlight>
                <a:latin typeface="Montserrat"/>
                <a:ea typeface="Montserrat"/>
                <a:cs typeface="Montserrat"/>
                <a:sym typeface="Montserrat"/>
              </a:rPr>
              <a:t> Combined, we’re 218 years old, and we believe that when more people vote, and are better informed, democracy wins. Since 1904, C70 has led the effort in Philadelphia (and now, beyond the city) to make our government more representative, transparent, and accountable. The LWV started shortly before the passage of the 19th Amendment in 1920. </a:t>
            </a:r>
            <a:endParaRPr sz="1100">
              <a:solidFill>
                <a:srgbClr val="00B0F0"/>
              </a:solidFill>
              <a:highlight>
                <a:srgbClr val="FFFFFF"/>
              </a:highlight>
              <a:latin typeface="Montserrat"/>
              <a:ea typeface="Montserrat"/>
              <a:cs typeface="Montserrat"/>
              <a:sym typeface="Montserrat"/>
            </a:endParaRPr>
          </a:p>
          <a:p>
            <a:pPr indent="0" lvl="0" marL="0" rtl="0" algn="l">
              <a:lnSpc>
                <a:spcPct val="120000"/>
              </a:lnSpc>
              <a:spcBef>
                <a:spcPts val="1800"/>
              </a:spcBef>
              <a:spcAft>
                <a:spcPts val="0"/>
              </a:spcAft>
              <a:buClr>
                <a:schemeClr val="dk1"/>
              </a:buClr>
              <a:buSzPts val="800"/>
              <a:buFont typeface="Arial"/>
              <a:buNone/>
            </a:pPr>
            <a:r>
              <a:rPr lang="en" sz="1100">
                <a:solidFill>
                  <a:srgbClr val="00B0F0"/>
                </a:solidFill>
                <a:highlight>
                  <a:srgbClr val="FFFFFF"/>
                </a:highlight>
                <a:latin typeface="Montserrat"/>
                <a:ea typeface="Montserrat"/>
                <a:cs typeface="Montserrat"/>
                <a:sym typeface="Montserrat"/>
              </a:rPr>
              <a:t>Both orgs have been—and continue to be— nonpartisan civic leaders, and together with our partners, we’re here to provide citizens with everything they need to vote in 2023, and every year after.</a:t>
            </a:r>
            <a:endParaRPr sz="1100">
              <a:solidFill>
                <a:srgbClr val="00B0F0"/>
              </a:solidFill>
              <a:highlight>
                <a:srgbClr val="FFFFFF"/>
              </a:highlight>
              <a:latin typeface="Montserrat"/>
              <a:ea typeface="Montserrat"/>
              <a:cs typeface="Montserrat"/>
              <a:sym typeface="Montserrat"/>
            </a:endParaRPr>
          </a:p>
          <a:p>
            <a:pPr indent="0" lvl="0" marL="0" rtl="0" algn="l">
              <a:spcBef>
                <a:spcPts val="900"/>
              </a:spcBef>
              <a:spcAft>
                <a:spcPts val="0"/>
              </a:spcAft>
              <a:buNone/>
            </a:pPr>
            <a:r>
              <a:t/>
            </a:r>
            <a:endParaRPr sz="1100">
              <a:latin typeface="Montserrat"/>
              <a:ea typeface="Montserrat"/>
              <a:cs typeface="Montserrat"/>
              <a:sym typeface="Montserrat"/>
            </a:endParaRPr>
          </a:p>
        </p:txBody>
      </p:sp>
      <p:pic>
        <p:nvPicPr>
          <p:cNvPr id="88" name="Google Shape;88;p18"/>
          <p:cNvPicPr preferRelativeResize="0"/>
          <p:nvPr/>
        </p:nvPicPr>
        <p:blipFill>
          <a:blip r:embed="rId5">
            <a:alphaModFix/>
          </a:blip>
          <a:stretch>
            <a:fillRect/>
          </a:stretch>
        </p:blipFill>
        <p:spPr>
          <a:xfrm>
            <a:off x="464494" y="3255957"/>
            <a:ext cx="4357577" cy="1658943"/>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79" name="Shape 279"/>
        <p:cNvGrpSpPr/>
        <p:nvPr/>
      </p:nvGrpSpPr>
      <p:grpSpPr>
        <a:xfrm>
          <a:off x="0" y="0"/>
          <a:ext cx="0" cy="0"/>
          <a:chOff x="0" y="0"/>
          <a:chExt cx="0" cy="0"/>
        </a:xfrm>
      </p:grpSpPr>
      <p:sp>
        <p:nvSpPr>
          <p:cNvPr id="280" name="Google Shape;280;p45"/>
          <p:cNvSpPr txBox="1"/>
          <p:nvPr/>
        </p:nvSpPr>
        <p:spPr>
          <a:xfrm>
            <a:off x="0" y="0"/>
            <a:ext cx="9144000" cy="1474500"/>
          </a:xfrm>
          <a:prstGeom prst="rect">
            <a:avLst/>
          </a:prstGeom>
          <a:solidFill>
            <a:srgbClr val="1C4587"/>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45"/>
          <p:cNvSpPr txBox="1"/>
          <p:nvPr/>
        </p:nvSpPr>
        <p:spPr>
          <a:xfrm>
            <a:off x="1265725" y="205100"/>
            <a:ext cx="6475200" cy="1124400"/>
          </a:xfrm>
          <a:prstGeom prst="rect">
            <a:avLst/>
          </a:prstGeom>
          <a:solidFill>
            <a:srgbClr val="1C4587"/>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Additional Trainings</a:t>
            </a:r>
            <a:endParaRPr b="1" sz="4000">
              <a:solidFill>
                <a:srgbClr val="FFFFFF"/>
              </a:solidFill>
              <a:latin typeface="Montserrat"/>
              <a:ea typeface="Montserrat"/>
              <a:cs typeface="Montserrat"/>
              <a:sym typeface="Montserrat"/>
            </a:endParaRPr>
          </a:p>
        </p:txBody>
      </p:sp>
      <p:sp>
        <p:nvSpPr>
          <p:cNvPr id="282" name="Google Shape;282;p45"/>
          <p:cNvSpPr txBox="1"/>
          <p:nvPr/>
        </p:nvSpPr>
        <p:spPr>
          <a:xfrm>
            <a:off x="92550" y="1178900"/>
            <a:ext cx="8958900" cy="2050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554">
              <a:solidFill>
                <a:schemeClr val="dk1"/>
              </a:solidFill>
              <a:latin typeface="Montserrat"/>
              <a:ea typeface="Montserrat"/>
              <a:cs typeface="Montserrat"/>
              <a:sym typeface="Montserrat"/>
            </a:endParaRPr>
          </a:p>
          <a:p>
            <a:pPr indent="0" lvl="0" marL="914400" rtl="0" algn="l">
              <a:lnSpc>
                <a:spcPct val="150000"/>
              </a:lnSpc>
              <a:spcBef>
                <a:spcPts val="1000"/>
              </a:spcBef>
              <a:spcAft>
                <a:spcPts val="0"/>
              </a:spcAft>
              <a:buNone/>
            </a:pPr>
            <a:r>
              <a:t/>
            </a:r>
            <a:endParaRPr sz="1854">
              <a:solidFill>
                <a:schemeClr val="dk1"/>
              </a:solidFill>
              <a:latin typeface="Montserrat"/>
              <a:ea typeface="Montserrat"/>
              <a:cs typeface="Montserrat"/>
              <a:sym typeface="Montserrat"/>
            </a:endParaRPr>
          </a:p>
          <a:p>
            <a:pPr indent="-346379" lvl="0" marL="457200" rtl="0" algn="l">
              <a:lnSpc>
                <a:spcPct val="115000"/>
              </a:lnSpc>
              <a:spcBef>
                <a:spcPts val="1000"/>
              </a:spcBef>
              <a:spcAft>
                <a:spcPts val="0"/>
              </a:spcAft>
              <a:buClr>
                <a:schemeClr val="dk1"/>
              </a:buClr>
              <a:buSzPts val="1855"/>
              <a:buFont typeface="Montserrat"/>
              <a:buChar char="●"/>
            </a:pPr>
            <a:r>
              <a:rPr lang="en" sz="1854">
                <a:solidFill>
                  <a:schemeClr val="dk1"/>
                </a:solidFill>
                <a:latin typeface="Montserrat"/>
                <a:ea typeface="Montserrat"/>
                <a:cs typeface="Montserrat"/>
                <a:sym typeface="Montserrat"/>
              </a:rPr>
              <a:t>Poll Worker Q&amp;A with the City Commissioners</a:t>
            </a:r>
            <a:endParaRPr sz="1854">
              <a:solidFill>
                <a:schemeClr val="dk1"/>
              </a:solidFill>
              <a:latin typeface="Montserrat"/>
              <a:ea typeface="Montserrat"/>
              <a:cs typeface="Montserrat"/>
              <a:sym typeface="Montserrat"/>
            </a:endParaRPr>
          </a:p>
          <a:p>
            <a:pPr indent="-346379" lvl="1" marL="914400" rtl="0" algn="l">
              <a:lnSpc>
                <a:spcPct val="115000"/>
              </a:lnSpc>
              <a:spcBef>
                <a:spcPts val="0"/>
              </a:spcBef>
              <a:spcAft>
                <a:spcPts val="0"/>
              </a:spcAft>
              <a:buClr>
                <a:schemeClr val="dk1"/>
              </a:buClr>
              <a:buSzPts val="1855"/>
              <a:buFont typeface="Montserrat"/>
              <a:buChar char="○"/>
            </a:pPr>
            <a:r>
              <a:rPr lang="en" sz="1854">
                <a:solidFill>
                  <a:schemeClr val="dk1"/>
                </a:solidFill>
                <a:latin typeface="Montserrat"/>
                <a:ea typeface="Montserrat"/>
                <a:cs typeface="Montserrat"/>
                <a:sym typeface="Montserrat"/>
              </a:rPr>
              <a:t>Thursday, October 28th at 6:30PM</a:t>
            </a:r>
            <a:endParaRPr sz="1854">
              <a:solidFill>
                <a:schemeClr val="dk1"/>
              </a:solidFill>
              <a:latin typeface="Montserrat"/>
              <a:ea typeface="Montserrat"/>
              <a:cs typeface="Montserrat"/>
              <a:sym typeface="Montserrat"/>
            </a:endParaRPr>
          </a:p>
          <a:p>
            <a:pPr indent="-346379" lvl="1" marL="914400" rtl="0" algn="l">
              <a:lnSpc>
                <a:spcPct val="115000"/>
              </a:lnSpc>
              <a:spcBef>
                <a:spcPts val="0"/>
              </a:spcBef>
              <a:spcAft>
                <a:spcPts val="0"/>
              </a:spcAft>
              <a:buClr>
                <a:schemeClr val="dk1"/>
              </a:buClr>
              <a:buSzPts val="1855"/>
              <a:buFont typeface="Montserrat"/>
              <a:buChar char="○"/>
            </a:pPr>
            <a:r>
              <a:rPr lang="en" sz="1854">
                <a:solidFill>
                  <a:schemeClr val="dk1"/>
                </a:solidFill>
                <a:latin typeface="Montserrat"/>
                <a:ea typeface="Montserrat"/>
                <a:cs typeface="Montserrat"/>
                <a:sym typeface="Montserrat"/>
              </a:rPr>
              <a:t>Friday, October 29th at 12PM</a:t>
            </a:r>
            <a:endParaRPr sz="17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86" name="Shape 286"/>
        <p:cNvGrpSpPr/>
        <p:nvPr/>
      </p:nvGrpSpPr>
      <p:grpSpPr>
        <a:xfrm>
          <a:off x="0" y="0"/>
          <a:ext cx="0" cy="0"/>
          <a:chOff x="0" y="0"/>
          <a:chExt cx="0" cy="0"/>
        </a:xfrm>
      </p:grpSpPr>
      <p:sp>
        <p:nvSpPr>
          <p:cNvPr id="287" name="Google Shape;287;p4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4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87350" lvl="0" marL="457200" rtl="0" algn="l">
              <a:spcBef>
                <a:spcPts val="0"/>
              </a:spcBef>
              <a:spcAft>
                <a:spcPts val="0"/>
              </a:spcAft>
              <a:buClr>
                <a:srgbClr val="EE2C49"/>
              </a:buClr>
              <a:buSzPts val="2500"/>
              <a:buFont typeface="Arial"/>
              <a:buChar char="●"/>
            </a:pPr>
            <a:r>
              <a:rPr lang="en" sz="2500" u="sng">
                <a:solidFill>
                  <a:srgbClr val="EE2C49"/>
                </a:solidFill>
                <a:hlinkClick r:id="rId3">
                  <a:extLst>
                    <a:ext uri="{A12FA001-AC4F-418D-AE19-62706E023703}">
                      <ahyp:hlinkClr val="tx"/>
                    </a:ext>
                  </a:extLst>
                </a:hlinkClick>
              </a:rPr>
              <a:t>T</a:t>
            </a:r>
            <a:r>
              <a:rPr lang="en" sz="2500" u="sng">
                <a:solidFill>
                  <a:srgbClr val="EE2C49"/>
                </a:solidFill>
                <a:hlinkClick r:id="rId4">
                  <a:extLst>
                    <a:ext uri="{A12FA001-AC4F-418D-AE19-62706E023703}">
                      <ahyp:hlinkClr val="tx"/>
                    </a:ext>
                  </a:extLst>
                </a:hlinkClick>
              </a:rPr>
              <a:t>raining.philadelphiavotes.com</a:t>
            </a:r>
            <a:endParaRPr sz="2500">
              <a:solidFill>
                <a:srgbClr val="EE2C49"/>
              </a:solidFill>
            </a:endParaRPr>
          </a:p>
          <a:p>
            <a:pPr indent="-387350" lvl="0" marL="457200" rtl="0" algn="l">
              <a:spcBef>
                <a:spcPts val="0"/>
              </a:spcBef>
              <a:spcAft>
                <a:spcPts val="0"/>
              </a:spcAft>
              <a:buClr>
                <a:srgbClr val="EE2C49"/>
              </a:buClr>
              <a:buSzPts val="2500"/>
              <a:buFont typeface="Arial"/>
              <a:buChar char="●"/>
            </a:pPr>
            <a:r>
              <a:rPr lang="en" sz="2500" u="sng">
                <a:solidFill>
                  <a:srgbClr val="EE2C49"/>
                </a:solidFill>
                <a:hlinkClick r:id="rId5">
                  <a:extLst>
                    <a:ext uri="{A12FA001-AC4F-418D-AE19-62706E023703}">
                      <ahyp:hlinkClr val="tx"/>
                    </a:ext>
                  </a:extLst>
                </a:hlinkClick>
              </a:rPr>
              <a:t>palwv.org/become-a-poll-worker</a:t>
            </a:r>
            <a:endParaRPr sz="2500">
              <a:solidFill>
                <a:srgbClr val="EE2C49"/>
              </a:solidFill>
            </a:endParaRPr>
          </a:p>
          <a:p>
            <a:pPr indent="-387350" lvl="0" marL="457200" rtl="0" algn="l">
              <a:spcBef>
                <a:spcPts val="0"/>
              </a:spcBef>
              <a:spcAft>
                <a:spcPts val="0"/>
              </a:spcAft>
              <a:buClr>
                <a:srgbClr val="EE2C49"/>
              </a:buClr>
              <a:buSzPts val="2500"/>
              <a:buChar char="●"/>
            </a:pPr>
            <a:r>
              <a:rPr lang="en" sz="2500" u="sng">
                <a:solidFill>
                  <a:srgbClr val="EE2C49"/>
                </a:solidFill>
                <a:hlinkClick r:id="rId6">
                  <a:extLst>
                    <a:ext uri="{A12FA001-AC4F-418D-AE19-62706E023703}">
                      <ahyp:hlinkClr val="tx"/>
                    </a:ext>
                  </a:extLst>
                </a:hlinkClick>
              </a:rPr>
              <a:t>https://www.pavoterservices.pa.gov/OnlineAbsenteeApplication/#/OnlineAbsenteeBegin</a:t>
            </a:r>
            <a:endParaRPr sz="2500">
              <a:solidFill>
                <a:srgbClr val="EE2C49"/>
              </a:solidFill>
            </a:endParaRPr>
          </a:p>
          <a:p>
            <a:pPr indent="-387350" lvl="0" marL="457200" rtl="0" algn="l">
              <a:spcBef>
                <a:spcPts val="1000"/>
              </a:spcBef>
              <a:spcAft>
                <a:spcPts val="1000"/>
              </a:spcAft>
              <a:buClr>
                <a:srgbClr val="EE2C49"/>
              </a:buClr>
              <a:buSzPts val="2500"/>
              <a:buChar char="●"/>
            </a:pPr>
            <a:r>
              <a:rPr lang="en" sz="2500" u="sng">
                <a:solidFill>
                  <a:srgbClr val="EE2C49"/>
                </a:solidFill>
                <a:hlinkClick r:id="rId7">
                  <a:extLst>
                    <a:ext uri="{A12FA001-AC4F-418D-AE19-62706E023703}">
                      <ahyp:hlinkClr val="tx"/>
                    </a:ext>
                  </a:extLst>
                </a:hlinkClick>
              </a:rPr>
              <a:t>The Poll Worker Caucus</a:t>
            </a:r>
            <a:endParaRPr sz="2500">
              <a:solidFill>
                <a:srgbClr val="EE2C49"/>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bg>
      <p:bgPr>
        <a:solidFill>
          <a:schemeClr val="lt1"/>
        </a:solidFill>
      </p:bgPr>
    </p:bg>
    <p:spTree>
      <p:nvGrpSpPr>
        <p:cNvPr id="92" name="Shape 92"/>
        <p:cNvGrpSpPr/>
        <p:nvPr/>
      </p:nvGrpSpPr>
      <p:grpSpPr>
        <a:xfrm>
          <a:off x="0" y="0"/>
          <a:ext cx="0" cy="0"/>
          <a:chOff x="0" y="0"/>
          <a:chExt cx="0" cy="0"/>
        </a:xfrm>
      </p:grpSpPr>
      <p:pic>
        <p:nvPicPr>
          <p:cNvPr id="93" name="Google Shape;93;p19"/>
          <p:cNvPicPr preferRelativeResize="0"/>
          <p:nvPr/>
        </p:nvPicPr>
        <p:blipFill rotWithShape="1">
          <a:blip r:embed="rId3">
            <a:alphaModFix/>
          </a:blip>
          <a:srcRect b="-8623" l="0" r="-5842" t="23160"/>
          <a:stretch/>
        </p:blipFill>
        <p:spPr>
          <a:xfrm>
            <a:off x="373288" y="1403200"/>
            <a:ext cx="3947123" cy="2337077"/>
          </a:xfrm>
          <a:prstGeom prst="rect">
            <a:avLst/>
          </a:prstGeom>
          <a:noFill/>
          <a:ln>
            <a:noFill/>
          </a:ln>
        </p:spPr>
      </p:pic>
      <p:sp>
        <p:nvSpPr>
          <p:cNvPr id="94" name="Google Shape;94;p19"/>
          <p:cNvSpPr txBox="1"/>
          <p:nvPr/>
        </p:nvSpPr>
        <p:spPr>
          <a:xfrm>
            <a:off x="4975838" y="541800"/>
            <a:ext cx="3449100" cy="402300"/>
          </a:xfrm>
          <a:prstGeom prst="rect">
            <a:avLst/>
          </a:prstGeom>
          <a:noFill/>
          <a:ln>
            <a:noFill/>
          </a:ln>
        </p:spPr>
        <p:txBody>
          <a:bodyPr anchorCtr="0" anchor="t" bIns="68575" lIns="68575" spcFirstLastPara="1" rIns="68575" wrap="square" tIns="68575">
            <a:noAutofit/>
          </a:bodyPr>
          <a:lstStyle/>
          <a:p>
            <a:pPr indent="0" lvl="0" marL="0" rtl="0" algn="l">
              <a:lnSpc>
                <a:spcPct val="120000"/>
              </a:lnSpc>
              <a:spcBef>
                <a:spcPts val="0"/>
              </a:spcBef>
              <a:spcAft>
                <a:spcPts val="0"/>
              </a:spcAft>
              <a:buClr>
                <a:schemeClr val="dk1"/>
              </a:buClr>
              <a:buSzPts val="800"/>
              <a:buFont typeface="Arial"/>
              <a:buNone/>
            </a:pPr>
            <a:r>
              <a:rPr lang="en" sz="1500">
                <a:solidFill>
                  <a:srgbClr val="00B0F0"/>
                </a:solidFill>
                <a:highlight>
                  <a:srgbClr val="FFFFFF"/>
                </a:highlight>
                <a:latin typeface="Montserrat"/>
                <a:ea typeface="Montserrat"/>
                <a:cs typeface="Montserrat"/>
                <a:sym typeface="Montserrat"/>
              </a:rPr>
              <a:t>Who are we? </a:t>
            </a:r>
            <a:br>
              <a:rPr lang="en" sz="1500">
                <a:solidFill>
                  <a:srgbClr val="00B0F0"/>
                </a:solidFill>
                <a:highlight>
                  <a:srgbClr val="FFFFFF"/>
                </a:highlight>
                <a:latin typeface="Montserrat"/>
                <a:ea typeface="Montserrat"/>
                <a:cs typeface="Montserrat"/>
                <a:sym typeface="Montserrat"/>
              </a:rPr>
            </a:br>
            <a:r>
              <a:rPr b="1" lang="en" sz="1500">
                <a:solidFill>
                  <a:srgbClr val="00B0F0"/>
                </a:solidFill>
                <a:highlight>
                  <a:srgbClr val="FFFFFF"/>
                </a:highlight>
                <a:latin typeface="Montserrat"/>
                <a:ea typeface="Montserrat"/>
                <a:cs typeface="Montserrat"/>
                <a:sym typeface="Montserrat"/>
              </a:rPr>
              <a:t>We’re the</a:t>
            </a:r>
            <a:r>
              <a:rPr b="1" lang="en" sz="1500">
                <a:solidFill>
                  <a:srgbClr val="00B0F0"/>
                </a:solidFill>
                <a:highlight>
                  <a:srgbClr val="FFFFFF"/>
                </a:highlight>
                <a:uFill>
                  <a:noFill/>
                </a:uFill>
                <a:latin typeface="Montserrat"/>
                <a:ea typeface="Montserrat"/>
                <a:cs typeface="Montserrat"/>
                <a:sym typeface="Montserrat"/>
                <a:hlinkClick r:id="rId4">
                  <a:extLst>
                    <a:ext uri="{A12FA001-AC4F-418D-AE19-62706E023703}">
                      <ahyp:hlinkClr val="tx"/>
                    </a:ext>
                  </a:extLst>
                </a:hlinkClick>
              </a:rPr>
              <a:t> Committee of Seventy</a:t>
            </a:r>
            <a:r>
              <a:rPr b="1" lang="en" sz="1500">
                <a:solidFill>
                  <a:srgbClr val="00B0F0"/>
                </a:solidFill>
                <a:highlight>
                  <a:srgbClr val="FFFFFF"/>
                </a:highlight>
                <a:latin typeface="Montserrat"/>
                <a:ea typeface="Montserrat"/>
                <a:cs typeface="Montserrat"/>
                <a:sym typeface="Montserrat"/>
              </a:rPr>
              <a:t>.</a:t>
            </a:r>
            <a:endParaRPr b="1" sz="1500">
              <a:solidFill>
                <a:srgbClr val="00B0F0"/>
              </a:solidFill>
              <a:highlight>
                <a:srgbClr val="FFFFFF"/>
              </a:highlight>
              <a:latin typeface="Montserrat"/>
              <a:ea typeface="Montserrat"/>
              <a:cs typeface="Montserrat"/>
              <a:sym typeface="Montserrat"/>
            </a:endParaRPr>
          </a:p>
          <a:p>
            <a:pPr indent="0" lvl="0" marL="0" rtl="0" algn="l">
              <a:lnSpc>
                <a:spcPct val="120000"/>
              </a:lnSpc>
              <a:spcBef>
                <a:spcPts val="1800"/>
              </a:spcBef>
              <a:spcAft>
                <a:spcPts val="0"/>
              </a:spcAft>
              <a:buClr>
                <a:schemeClr val="dk1"/>
              </a:buClr>
              <a:buSzPts val="800"/>
              <a:buFont typeface="Arial"/>
              <a:buNone/>
            </a:pPr>
            <a:r>
              <a:rPr b="1" lang="en" sz="1300">
                <a:solidFill>
                  <a:srgbClr val="00B0F0"/>
                </a:solidFill>
                <a:highlight>
                  <a:srgbClr val="FFFFFF"/>
                </a:highlight>
                <a:latin typeface="Montserrat"/>
                <a:ea typeface="Montserrat"/>
                <a:cs typeface="Montserrat"/>
                <a:sym typeface="Montserrat"/>
              </a:rPr>
              <a:t>We’re voters.</a:t>
            </a:r>
            <a:r>
              <a:rPr lang="en" sz="1300">
                <a:solidFill>
                  <a:srgbClr val="00B0F0"/>
                </a:solidFill>
                <a:highlight>
                  <a:srgbClr val="FFFFFF"/>
                </a:highlight>
                <a:latin typeface="Montserrat"/>
                <a:ea typeface="Montserrat"/>
                <a:cs typeface="Montserrat"/>
                <a:sym typeface="Montserrat"/>
              </a:rPr>
              <a:t> We’re 117 years old, and we believe that when more people vote, and are better informed, democracy wins. Since 1904, C70 has led the effort in Philadelphia (and now, beyond the city) to make our government more representative, transparent, and accountable. </a:t>
            </a:r>
            <a:endParaRPr sz="1300">
              <a:solidFill>
                <a:srgbClr val="00B0F0"/>
              </a:solidFill>
              <a:highlight>
                <a:srgbClr val="FFFFFF"/>
              </a:highlight>
              <a:latin typeface="Montserrat"/>
              <a:ea typeface="Montserrat"/>
              <a:cs typeface="Montserrat"/>
              <a:sym typeface="Montserrat"/>
            </a:endParaRPr>
          </a:p>
          <a:p>
            <a:pPr indent="0" lvl="0" marL="0" rtl="0" algn="l">
              <a:lnSpc>
                <a:spcPct val="120000"/>
              </a:lnSpc>
              <a:spcBef>
                <a:spcPts val="1800"/>
              </a:spcBef>
              <a:spcAft>
                <a:spcPts val="0"/>
              </a:spcAft>
              <a:buClr>
                <a:schemeClr val="dk1"/>
              </a:buClr>
              <a:buSzPts val="800"/>
              <a:buFont typeface="Arial"/>
              <a:buNone/>
            </a:pPr>
            <a:r>
              <a:rPr lang="en" sz="1300">
                <a:solidFill>
                  <a:srgbClr val="00B0F0"/>
                </a:solidFill>
                <a:highlight>
                  <a:srgbClr val="FFFFFF"/>
                </a:highlight>
                <a:latin typeface="Montserrat"/>
                <a:ea typeface="Montserrat"/>
                <a:cs typeface="Montserrat"/>
                <a:sym typeface="Montserrat"/>
              </a:rPr>
              <a:t>We have been—and continue to be— nonpartisan civic leaders, and together with our partners, we’re here to provide citizens with everything they need to vote in 2021, and every year after.</a:t>
            </a:r>
            <a:endParaRPr sz="1300">
              <a:solidFill>
                <a:srgbClr val="00B0F0"/>
              </a:solidFill>
              <a:highlight>
                <a:srgbClr val="FFFFFF"/>
              </a:highlight>
              <a:latin typeface="Montserrat"/>
              <a:ea typeface="Montserrat"/>
              <a:cs typeface="Montserrat"/>
              <a:sym typeface="Montserrat"/>
            </a:endParaRPr>
          </a:p>
          <a:p>
            <a:pPr indent="0" lvl="0" marL="0" rtl="0" algn="l">
              <a:spcBef>
                <a:spcPts val="900"/>
              </a:spcBef>
              <a:spcAft>
                <a:spcPts val="0"/>
              </a:spcAft>
              <a:buNone/>
            </a:pPr>
            <a:r>
              <a:t/>
            </a:r>
            <a:endParaRPr sz="1100">
              <a:latin typeface="Montserrat"/>
              <a:ea typeface="Montserrat"/>
              <a:cs typeface="Montserrat"/>
              <a:sym typeface="Montserrat"/>
            </a:endParaRPr>
          </a:p>
        </p:txBody>
      </p:sp>
      <p:sp>
        <p:nvSpPr>
          <p:cNvPr id="95" name="Google Shape;95;p19"/>
          <p:cNvSpPr txBox="1"/>
          <p:nvPr/>
        </p:nvSpPr>
        <p:spPr>
          <a:xfrm>
            <a:off x="630200" y="3756450"/>
            <a:ext cx="3608100" cy="492600"/>
          </a:xfrm>
          <a:prstGeom prst="rect">
            <a:avLst/>
          </a:prstGeom>
          <a:noFill/>
          <a:ln cap="flat" cmpd="sng" w="9525">
            <a:solidFill>
              <a:srgbClr val="EE2C49"/>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en" sz="2000">
                <a:solidFill>
                  <a:srgbClr val="EE2C49"/>
                </a:solidFill>
                <a:latin typeface="Montserrat"/>
                <a:ea typeface="Montserrat"/>
                <a:cs typeface="Montserrat"/>
                <a:sym typeface="Montserrat"/>
              </a:rPr>
              <a:t>www.seventy.org</a:t>
            </a:r>
            <a:endParaRPr sz="2000">
              <a:solidFill>
                <a:srgbClr val="EE2C49"/>
              </a:solidFill>
              <a:latin typeface="Montserrat"/>
              <a:ea typeface="Montserrat"/>
              <a:cs typeface="Montserrat"/>
              <a:sym typeface="Montserra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20"/>
          <p:cNvSpPr txBox="1"/>
          <p:nvPr/>
        </p:nvSpPr>
        <p:spPr>
          <a:xfrm>
            <a:off x="-289925" y="-19350"/>
            <a:ext cx="4464300" cy="5182200"/>
          </a:xfrm>
          <a:prstGeom prst="rect">
            <a:avLst/>
          </a:prstGeom>
          <a:solidFill>
            <a:srgbClr val="EE2C49"/>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20"/>
          <p:cNvSpPr txBox="1"/>
          <p:nvPr/>
        </p:nvSpPr>
        <p:spPr>
          <a:xfrm>
            <a:off x="369125" y="1893100"/>
            <a:ext cx="3566700" cy="115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4000">
                <a:solidFill>
                  <a:srgbClr val="FFFFFF"/>
                </a:solidFill>
                <a:latin typeface="Montserrat"/>
                <a:ea typeface="Montserrat"/>
                <a:cs typeface="Montserrat"/>
                <a:sym typeface="Montserrat"/>
              </a:rPr>
              <a:t>The Basics</a:t>
            </a:r>
            <a:endParaRPr b="1" sz="4000">
              <a:solidFill>
                <a:srgbClr val="FFFFFF"/>
              </a:solidFill>
              <a:latin typeface="Montserrat"/>
              <a:ea typeface="Montserrat"/>
              <a:cs typeface="Montserrat"/>
              <a:sym typeface="Montserrat"/>
            </a:endParaRPr>
          </a:p>
        </p:txBody>
      </p:sp>
      <p:sp>
        <p:nvSpPr>
          <p:cNvPr id="102" name="Google Shape;102;p20"/>
          <p:cNvSpPr txBox="1"/>
          <p:nvPr/>
        </p:nvSpPr>
        <p:spPr>
          <a:xfrm>
            <a:off x="4572000" y="836550"/>
            <a:ext cx="4091100" cy="34704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Poll workers are Democracy’s essential workers</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Poll workers will be compensated for their time and effort by the county</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1000"/>
              </a:spcAft>
              <a:buClr>
                <a:schemeClr val="dk1"/>
              </a:buClr>
              <a:buSzPts val="1800"/>
              <a:buFont typeface="Montserrat"/>
              <a:buChar char="●"/>
            </a:pPr>
            <a:r>
              <a:rPr lang="en" sz="1800">
                <a:solidFill>
                  <a:schemeClr val="dk1"/>
                </a:solidFill>
                <a:latin typeface="Montserrat"/>
                <a:ea typeface="Montserrat"/>
                <a:cs typeface="Montserrat"/>
                <a:sym typeface="Montserrat"/>
              </a:rPr>
              <a:t>Thank you for exploring ways to ensure that your community’s voice is heard</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1"/>
          <p:cNvSpPr txBox="1"/>
          <p:nvPr/>
        </p:nvSpPr>
        <p:spPr>
          <a:xfrm>
            <a:off x="0" y="0"/>
            <a:ext cx="4165500" cy="5162400"/>
          </a:xfrm>
          <a:prstGeom prst="rect">
            <a:avLst/>
          </a:prstGeom>
          <a:solidFill>
            <a:srgbClr val="1C4587"/>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21"/>
          <p:cNvSpPr txBox="1"/>
          <p:nvPr/>
        </p:nvSpPr>
        <p:spPr>
          <a:xfrm>
            <a:off x="0" y="1796000"/>
            <a:ext cx="3970800" cy="959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Poll Worker FAQ</a:t>
            </a:r>
            <a:endParaRPr b="1" sz="4000">
              <a:solidFill>
                <a:srgbClr val="FFFFFF"/>
              </a:solidFill>
              <a:latin typeface="Montserrat"/>
              <a:ea typeface="Montserrat"/>
              <a:cs typeface="Montserrat"/>
              <a:sym typeface="Montserrat"/>
            </a:endParaRPr>
          </a:p>
        </p:txBody>
      </p:sp>
      <p:sp>
        <p:nvSpPr>
          <p:cNvPr id="109" name="Google Shape;109;p21"/>
          <p:cNvSpPr txBox="1"/>
          <p:nvPr/>
        </p:nvSpPr>
        <p:spPr>
          <a:xfrm>
            <a:off x="4203200" y="18800"/>
            <a:ext cx="4940700" cy="5162400"/>
          </a:xfrm>
          <a:prstGeom prst="rect">
            <a:avLst/>
          </a:prstGeom>
          <a:noFill/>
          <a:ln>
            <a:noFill/>
          </a:ln>
        </p:spPr>
        <p:txBody>
          <a:bodyPr anchorCtr="0" anchor="ctr" bIns="91425" lIns="91425" spcFirstLastPara="1" rIns="91425" wrap="square" tIns="91425">
            <a:noAutofit/>
          </a:bodyPr>
          <a:lstStyle/>
          <a:p>
            <a:pPr indent="-336550" lvl="0" marL="457200" rtl="0" algn="l">
              <a:lnSpc>
                <a:spcPct val="115000"/>
              </a:lnSpc>
              <a:spcBef>
                <a:spcPts val="0"/>
              </a:spcBef>
              <a:spcAft>
                <a:spcPts val="0"/>
              </a:spcAft>
              <a:buSzPts val="1700"/>
              <a:buFont typeface="Montserrat"/>
              <a:buChar char="●"/>
            </a:pPr>
            <a:r>
              <a:rPr lang="en" sz="1700">
                <a:latin typeface="Montserrat"/>
                <a:ea typeface="Montserrat"/>
                <a:cs typeface="Montserrat"/>
                <a:sym typeface="Montserrat"/>
              </a:rPr>
              <a:t>What is a poll worker?</a:t>
            </a:r>
            <a:endParaRPr sz="1700">
              <a:latin typeface="Montserrat"/>
              <a:ea typeface="Montserrat"/>
              <a:cs typeface="Montserrat"/>
              <a:sym typeface="Montserrat"/>
            </a:endParaRPr>
          </a:p>
          <a:p>
            <a:pPr indent="-336550" lvl="0" marL="457200" rtl="0" algn="l">
              <a:lnSpc>
                <a:spcPct val="115000"/>
              </a:lnSpc>
              <a:spcBef>
                <a:spcPts val="0"/>
              </a:spcBef>
              <a:spcAft>
                <a:spcPts val="0"/>
              </a:spcAft>
              <a:buSzPts val="1700"/>
              <a:buFont typeface="Montserrat"/>
              <a:buChar char="●"/>
            </a:pPr>
            <a:r>
              <a:rPr lang="en" sz="1700">
                <a:latin typeface="Montserrat"/>
                <a:ea typeface="Montserrat"/>
                <a:cs typeface="Montserrat"/>
                <a:sym typeface="Montserrat"/>
              </a:rPr>
              <a:t>What do poll workers do?</a:t>
            </a:r>
            <a:endParaRPr sz="1700">
              <a:latin typeface="Montserrat"/>
              <a:ea typeface="Montserrat"/>
              <a:cs typeface="Montserrat"/>
              <a:sym typeface="Montserrat"/>
            </a:endParaRPr>
          </a:p>
          <a:p>
            <a:pPr indent="-336550" lvl="0" marL="457200" rtl="0" algn="l">
              <a:lnSpc>
                <a:spcPct val="115000"/>
              </a:lnSpc>
              <a:spcBef>
                <a:spcPts val="0"/>
              </a:spcBef>
              <a:spcAft>
                <a:spcPts val="0"/>
              </a:spcAft>
              <a:buSzPts val="1700"/>
              <a:buFont typeface="Montserrat"/>
              <a:buChar char="●"/>
            </a:pPr>
            <a:r>
              <a:rPr lang="en" sz="1700">
                <a:latin typeface="Montserrat"/>
                <a:ea typeface="Montserrat"/>
                <a:cs typeface="Montserrat"/>
                <a:sym typeface="Montserrat"/>
              </a:rPr>
              <a:t>How do I know if I’m qualified?</a:t>
            </a:r>
            <a:endParaRPr sz="1700">
              <a:latin typeface="Montserrat"/>
              <a:ea typeface="Montserrat"/>
              <a:cs typeface="Montserrat"/>
              <a:sym typeface="Montserrat"/>
            </a:endParaRPr>
          </a:p>
          <a:p>
            <a:pPr indent="-336550" lvl="0" marL="457200" rtl="0" algn="l">
              <a:lnSpc>
                <a:spcPct val="115000"/>
              </a:lnSpc>
              <a:spcBef>
                <a:spcPts val="0"/>
              </a:spcBef>
              <a:spcAft>
                <a:spcPts val="0"/>
              </a:spcAft>
              <a:buSzPts val="1700"/>
              <a:buFont typeface="Montserrat"/>
              <a:buChar char="●"/>
            </a:pPr>
            <a:r>
              <a:rPr lang="en" sz="1700">
                <a:latin typeface="Montserrat"/>
                <a:ea typeface="Montserrat"/>
                <a:cs typeface="Montserrat"/>
                <a:sym typeface="Montserrat"/>
              </a:rPr>
              <a:t>Do I get paid?</a:t>
            </a:r>
            <a:endParaRPr sz="1700">
              <a:latin typeface="Montserrat"/>
              <a:ea typeface="Montserrat"/>
              <a:cs typeface="Montserrat"/>
              <a:sym typeface="Montserrat"/>
            </a:endParaRPr>
          </a:p>
          <a:p>
            <a:pPr indent="-336550" lvl="0" marL="457200" rtl="0" algn="l">
              <a:lnSpc>
                <a:spcPct val="115000"/>
              </a:lnSpc>
              <a:spcBef>
                <a:spcPts val="0"/>
              </a:spcBef>
              <a:spcAft>
                <a:spcPts val="0"/>
              </a:spcAft>
              <a:buSzPts val="1700"/>
              <a:buFont typeface="Montserrat"/>
              <a:buChar char="●"/>
            </a:pPr>
            <a:r>
              <a:rPr lang="en" sz="1700">
                <a:latin typeface="Montserrat"/>
                <a:ea typeface="Montserrat"/>
                <a:cs typeface="Montserrat"/>
                <a:sym typeface="Montserrat"/>
              </a:rPr>
              <a:t>Why do we need poll workers?</a:t>
            </a:r>
            <a:endParaRPr sz="1700">
              <a:latin typeface="Montserrat"/>
              <a:ea typeface="Montserrat"/>
              <a:cs typeface="Montserrat"/>
              <a:sym typeface="Montserrat"/>
            </a:endParaRPr>
          </a:p>
          <a:p>
            <a:pPr indent="-336550" lvl="0" marL="457200" rtl="0" algn="l">
              <a:lnSpc>
                <a:spcPct val="115000"/>
              </a:lnSpc>
              <a:spcBef>
                <a:spcPts val="0"/>
              </a:spcBef>
              <a:spcAft>
                <a:spcPts val="0"/>
              </a:spcAft>
              <a:buSzPts val="1700"/>
              <a:buFont typeface="Montserrat"/>
              <a:buChar char="●"/>
            </a:pPr>
            <a:r>
              <a:rPr lang="en" sz="1700">
                <a:latin typeface="Montserrat"/>
                <a:ea typeface="Montserrat"/>
                <a:cs typeface="Montserrat"/>
                <a:sym typeface="Montserrat"/>
              </a:rPr>
              <a:t>What makes this election different?</a:t>
            </a:r>
            <a:endParaRPr sz="1700">
              <a:latin typeface="Montserrat"/>
              <a:ea typeface="Montserrat"/>
              <a:cs typeface="Montserrat"/>
              <a:sym typeface="Montserrat"/>
            </a:endParaRPr>
          </a:p>
          <a:p>
            <a:pPr indent="-336550" lvl="0" marL="457200" rtl="0" algn="l">
              <a:lnSpc>
                <a:spcPct val="115000"/>
              </a:lnSpc>
              <a:spcBef>
                <a:spcPts val="0"/>
              </a:spcBef>
              <a:spcAft>
                <a:spcPts val="0"/>
              </a:spcAft>
              <a:buSzPts val="1700"/>
              <a:buFont typeface="Montserrat"/>
              <a:buChar char="●"/>
            </a:pPr>
            <a:r>
              <a:rPr lang="en" sz="1700">
                <a:latin typeface="Montserrat"/>
                <a:ea typeface="Montserrat"/>
                <a:cs typeface="Montserrat"/>
                <a:sym typeface="Montserrat"/>
              </a:rPr>
              <a:t>How can I learn more and sign up to be a poll worker in Philadelphia?</a:t>
            </a:r>
            <a:endParaRPr sz="1700">
              <a:latin typeface="Montserrat"/>
              <a:ea typeface="Montserrat"/>
              <a:cs typeface="Montserrat"/>
              <a:sym typeface="Montserrat"/>
            </a:endParaRPr>
          </a:p>
          <a:p>
            <a:pPr indent="-336550" lvl="0" marL="457200" rtl="0" algn="l">
              <a:lnSpc>
                <a:spcPct val="115000"/>
              </a:lnSpc>
              <a:spcBef>
                <a:spcPts val="0"/>
              </a:spcBef>
              <a:spcAft>
                <a:spcPts val="0"/>
              </a:spcAft>
              <a:buSzPts val="1700"/>
              <a:buFont typeface="Montserrat"/>
              <a:buChar char="●"/>
            </a:pPr>
            <a:r>
              <a:rPr lang="en" sz="1700">
                <a:latin typeface="Montserrat"/>
                <a:ea typeface="Montserrat"/>
                <a:cs typeface="Montserrat"/>
                <a:sym typeface="Montserrat"/>
              </a:rPr>
              <a:t>What if I live in New Jersey or a Philadelphia suburb and want to volunteer?</a:t>
            </a:r>
            <a:endParaRPr sz="1700">
              <a:latin typeface="Montserrat"/>
              <a:ea typeface="Montserrat"/>
              <a:cs typeface="Montserrat"/>
              <a:sym typeface="Montserrat"/>
            </a:endParaRPr>
          </a:p>
          <a:p>
            <a:pPr indent="0" lvl="0" marL="0" rtl="0" algn="l">
              <a:lnSpc>
                <a:spcPct val="115000"/>
              </a:lnSpc>
              <a:spcBef>
                <a:spcPts val="0"/>
              </a:spcBef>
              <a:spcAft>
                <a:spcPts val="0"/>
              </a:spcAft>
              <a:buNone/>
            </a:pPr>
            <a:r>
              <a:t/>
            </a:r>
            <a:endParaRPr sz="1700">
              <a:latin typeface="Montserrat"/>
              <a:ea typeface="Montserrat"/>
              <a:cs typeface="Montserrat"/>
              <a:sym typeface="Montserrat"/>
            </a:endParaRPr>
          </a:p>
          <a:p>
            <a:pPr indent="0" lvl="0" marL="0" rtl="0" algn="l">
              <a:lnSpc>
                <a:spcPct val="115000"/>
              </a:lnSpc>
              <a:spcBef>
                <a:spcPts val="0"/>
              </a:spcBef>
              <a:spcAft>
                <a:spcPts val="0"/>
              </a:spcAft>
              <a:buNone/>
            </a:pPr>
            <a:r>
              <a:rPr lang="en" sz="1700">
                <a:latin typeface="Montserrat"/>
                <a:ea typeface="Montserrat"/>
                <a:cs typeface="Montserrat"/>
                <a:sym typeface="Montserrat"/>
              </a:rPr>
              <a:t>Visit </a:t>
            </a:r>
            <a:r>
              <a:rPr b="1" lang="en" sz="1700" u="sng">
                <a:solidFill>
                  <a:srgbClr val="FF0000"/>
                </a:solidFill>
                <a:latin typeface="Montserrat"/>
                <a:ea typeface="Montserrat"/>
                <a:cs typeface="Montserrat"/>
                <a:sym typeface="Montserrat"/>
                <a:hlinkClick r:id="rId3">
                  <a:extLst>
                    <a:ext uri="{A12FA001-AC4F-418D-AE19-62706E023703}">
                      <ahyp:hlinkClr val="tx"/>
                    </a:ext>
                  </a:extLst>
                </a:hlinkClick>
              </a:rPr>
              <a:t>seventy.org/become-a-poll-worker</a:t>
            </a:r>
            <a:r>
              <a:rPr lang="en" sz="1700">
                <a:latin typeface="Montserrat"/>
                <a:ea typeface="Montserrat"/>
                <a:cs typeface="Montserrat"/>
                <a:sym typeface="Montserrat"/>
              </a:rPr>
              <a:t> for these answers and more!</a:t>
            </a:r>
            <a:endParaRPr sz="1700">
              <a:latin typeface="Montserrat"/>
              <a:ea typeface="Montserrat"/>
              <a:cs typeface="Montserrat"/>
              <a:sym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13" name="Shape 113"/>
        <p:cNvGrpSpPr/>
        <p:nvPr/>
      </p:nvGrpSpPr>
      <p:grpSpPr>
        <a:xfrm>
          <a:off x="0" y="0"/>
          <a:ext cx="0" cy="0"/>
          <a:chOff x="0" y="0"/>
          <a:chExt cx="0" cy="0"/>
        </a:xfrm>
      </p:grpSpPr>
      <p:sp>
        <p:nvSpPr>
          <p:cNvPr id="114" name="Google Shape;114;p22"/>
          <p:cNvSpPr txBox="1"/>
          <p:nvPr/>
        </p:nvSpPr>
        <p:spPr>
          <a:xfrm>
            <a:off x="0" y="12925"/>
            <a:ext cx="4264800" cy="5143500"/>
          </a:xfrm>
          <a:prstGeom prst="rect">
            <a:avLst/>
          </a:prstGeom>
          <a:solidFill>
            <a:srgbClr val="1C4587"/>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22"/>
          <p:cNvSpPr txBox="1"/>
          <p:nvPr/>
        </p:nvSpPr>
        <p:spPr>
          <a:xfrm>
            <a:off x="630175" y="1378100"/>
            <a:ext cx="3230700" cy="2184000"/>
          </a:xfrm>
          <a:prstGeom prst="rect">
            <a:avLst/>
          </a:prstGeom>
          <a:solidFill>
            <a:srgbClr val="1C4587"/>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Divisions</a:t>
            </a:r>
            <a:r>
              <a:rPr b="1" lang="en" sz="4000">
                <a:solidFill>
                  <a:srgbClr val="FFFFFF"/>
                </a:solidFill>
                <a:latin typeface="Montserrat"/>
                <a:ea typeface="Montserrat"/>
                <a:cs typeface="Montserrat"/>
                <a:sym typeface="Montserrat"/>
              </a:rPr>
              <a:t> and Polling Locations</a:t>
            </a:r>
            <a:endParaRPr b="1" sz="4000">
              <a:solidFill>
                <a:srgbClr val="FFFFFF"/>
              </a:solidFill>
              <a:latin typeface="Montserrat"/>
              <a:ea typeface="Montserrat"/>
              <a:cs typeface="Montserrat"/>
              <a:sym typeface="Montserrat"/>
            </a:endParaRPr>
          </a:p>
        </p:txBody>
      </p:sp>
      <p:sp>
        <p:nvSpPr>
          <p:cNvPr id="116" name="Google Shape;116;p22"/>
          <p:cNvSpPr txBox="1"/>
          <p:nvPr/>
        </p:nvSpPr>
        <p:spPr>
          <a:xfrm>
            <a:off x="4316400" y="51700"/>
            <a:ext cx="4827600" cy="509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700">
              <a:solidFill>
                <a:schemeClr val="dk1"/>
              </a:solidFill>
              <a:latin typeface="Montserrat"/>
              <a:ea typeface="Montserrat"/>
              <a:cs typeface="Montserrat"/>
              <a:sym typeface="Montserrat"/>
            </a:endParaRPr>
          </a:p>
          <a:p>
            <a:pPr indent="-336550" lvl="0" marL="457200" rtl="0" algn="l">
              <a:spcBef>
                <a:spcPts val="1000"/>
              </a:spcBef>
              <a:spcAft>
                <a:spcPts val="0"/>
              </a:spcAft>
              <a:buClr>
                <a:schemeClr val="dk1"/>
              </a:buClr>
              <a:buSzPts val="1700"/>
              <a:buFont typeface="Montserrat"/>
              <a:buChar char="●"/>
            </a:pPr>
            <a:r>
              <a:rPr b="1" lang="en" sz="1700">
                <a:solidFill>
                  <a:srgbClr val="EE2C49"/>
                </a:solidFill>
                <a:latin typeface="Montserrat"/>
                <a:ea typeface="Montserrat"/>
                <a:cs typeface="Montserrat"/>
                <a:sym typeface="Montserrat"/>
              </a:rPr>
              <a:t>1,703</a:t>
            </a:r>
            <a:r>
              <a:rPr lang="en" sz="1700">
                <a:solidFill>
                  <a:schemeClr val="dk1"/>
                </a:solidFill>
                <a:latin typeface="Montserrat"/>
                <a:ea typeface="Montserrat"/>
                <a:cs typeface="Montserrat"/>
                <a:sym typeface="Montserrat"/>
              </a:rPr>
              <a:t> voting divisions in Philly (aka precincts) </a:t>
            </a:r>
            <a:endParaRPr sz="1700">
              <a:solidFill>
                <a:schemeClr val="dk1"/>
              </a:solidFill>
              <a:latin typeface="Montserrat"/>
              <a:ea typeface="Montserrat"/>
              <a:cs typeface="Montserrat"/>
              <a:sym typeface="Montserrat"/>
            </a:endParaRPr>
          </a:p>
          <a:p>
            <a:pPr indent="-336550" lvl="0" marL="457200" rtl="0" algn="l">
              <a:spcBef>
                <a:spcPts val="100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Approx. </a:t>
            </a:r>
            <a:r>
              <a:rPr b="1" lang="en" sz="1700">
                <a:solidFill>
                  <a:srgbClr val="FF0000"/>
                </a:solidFill>
                <a:latin typeface="Montserrat"/>
                <a:ea typeface="Montserrat"/>
                <a:cs typeface="Montserrat"/>
                <a:sym typeface="Montserrat"/>
              </a:rPr>
              <a:t>700-</a:t>
            </a:r>
            <a:r>
              <a:rPr b="1" lang="en" sz="1700">
                <a:solidFill>
                  <a:srgbClr val="EE2C49"/>
                </a:solidFill>
                <a:latin typeface="Montserrat"/>
                <a:ea typeface="Montserrat"/>
                <a:cs typeface="Montserrat"/>
                <a:sym typeface="Montserrat"/>
              </a:rPr>
              <a:t>800</a:t>
            </a:r>
            <a:r>
              <a:rPr b="1" lang="en" sz="1700">
                <a:solidFill>
                  <a:srgbClr val="00AEEF"/>
                </a:solidFill>
                <a:latin typeface="Montserrat"/>
                <a:ea typeface="Montserrat"/>
                <a:cs typeface="Montserrat"/>
                <a:sym typeface="Montserrat"/>
              </a:rPr>
              <a:t> </a:t>
            </a:r>
            <a:r>
              <a:rPr lang="en" sz="1700">
                <a:solidFill>
                  <a:schemeClr val="dk1"/>
                </a:solidFill>
                <a:latin typeface="Montserrat"/>
                <a:ea typeface="Montserrat"/>
                <a:cs typeface="Montserrat"/>
                <a:sym typeface="Montserrat"/>
              </a:rPr>
              <a:t>polling locations</a:t>
            </a:r>
            <a:endParaRPr sz="1700">
              <a:solidFill>
                <a:schemeClr val="dk1"/>
              </a:solidFill>
              <a:latin typeface="Montserrat"/>
              <a:ea typeface="Montserrat"/>
              <a:cs typeface="Montserrat"/>
              <a:sym typeface="Montserrat"/>
            </a:endParaRPr>
          </a:p>
          <a:p>
            <a:pPr indent="-336550" lvl="0" marL="457200" rtl="0" algn="l">
              <a:spcBef>
                <a:spcPts val="1000"/>
              </a:spcBef>
              <a:spcAft>
                <a:spcPts val="0"/>
              </a:spcAft>
              <a:buClr>
                <a:schemeClr val="dk1"/>
              </a:buClr>
              <a:buSzPts val="1700"/>
              <a:buFont typeface="Montserrat"/>
              <a:buChar char="●"/>
            </a:pPr>
            <a:r>
              <a:rPr lang="en" sz="1700">
                <a:solidFill>
                  <a:schemeClr val="dk1"/>
                </a:solidFill>
                <a:latin typeface="Montserrat"/>
                <a:ea typeface="Montserrat"/>
                <a:cs typeface="Montserrat"/>
                <a:sym typeface="Montserrat"/>
              </a:rPr>
              <a:t>Some buildings may house multiple divisions, but </a:t>
            </a:r>
            <a:r>
              <a:rPr lang="en" sz="1700">
                <a:latin typeface="Montserrat"/>
                <a:ea typeface="Montserrat"/>
                <a:cs typeface="Montserrat"/>
                <a:sym typeface="Montserrat"/>
              </a:rPr>
              <a:t>the divisions will remain as separate entities within the building,</a:t>
            </a:r>
            <a:r>
              <a:rPr lang="en" sz="1700">
                <a:solidFill>
                  <a:schemeClr val="dk1"/>
                </a:solidFill>
                <a:latin typeface="Montserrat"/>
                <a:ea typeface="Montserrat"/>
                <a:cs typeface="Montserrat"/>
                <a:sym typeface="Montserrat"/>
              </a:rPr>
              <a:t> serving only the voters within that division.</a:t>
            </a:r>
            <a:endParaRPr sz="1700">
              <a:solidFill>
                <a:schemeClr val="dk1"/>
              </a:solidFill>
              <a:latin typeface="Montserrat"/>
              <a:ea typeface="Montserrat"/>
              <a:cs typeface="Montserrat"/>
              <a:sym typeface="Montserrat"/>
            </a:endParaRPr>
          </a:p>
          <a:p>
            <a:pPr indent="-336550" lvl="0" marL="457200" rtl="0" algn="l">
              <a:spcBef>
                <a:spcPts val="1000"/>
              </a:spcBef>
              <a:spcAft>
                <a:spcPts val="0"/>
              </a:spcAft>
              <a:buClr>
                <a:schemeClr val="dk1"/>
              </a:buClr>
              <a:buSzPts val="1700"/>
              <a:buFont typeface="Montserrat"/>
              <a:buChar char="●"/>
            </a:pPr>
            <a:r>
              <a:rPr b="1" lang="en" sz="1700">
                <a:solidFill>
                  <a:schemeClr val="dk1"/>
                </a:solidFill>
                <a:latin typeface="Montserrat"/>
                <a:ea typeface="Montserrat"/>
                <a:cs typeface="Montserrat"/>
                <a:sym typeface="Montserrat"/>
              </a:rPr>
              <a:t>1700 divisions x 5 workers= 8,500 workers</a:t>
            </a:r>
            <a:endParaRPr b="1" sz="1700">
              <a:solidFill>
                <a:schemeClr val="dk1"/>
              </a:solidFill>
              <a:latin typeface="Montserrat"/>
              <a:ea typeface="Montserrat"/>
              <a:cs typeface="Montserrat"/>
              <a:sym typeface="Montserrat"/>
            </a:endParaRPr>
          </a:p>
          <a:p>
            <a:pPr indent="-336550" lvl="0" marL="457200" rtl="0" algn="l">
              <a:spcBef>
                <a:spcPts val="1000"/>
              </a:spcBef>
              <a:spcAft>
                <a:spcPts val="1000"/>
              </a:spcAft>
              <a:buClr>
                <a:schemeClr val="dk1"/>
              </a:buClr>
              <a:buSzPts val="1700"/>
              <a:buFont typeface="Montserrat"/>
              <a:buChar char="●"/>
            </a:pPr>
            <a:r>
              <a:rPr b="1" lang="en" sz="1700">
                <a:solidFill>
                  <a:schemeClr val="dk1"/>
                </a:solidFill>
                <a:latin typeface="Montserrat"/>
                <a:ea typeface="Montserrat"/>
                <a:cs typeface="Montserrat"/>
                <a:sym typeface="Montserrat"/>
              </a:rPr>
              <a:t>1700 divisions x 4 workers= 6,800 workers</a:t>
            </a:r>
            <a:endParaRPr b="1" sz="1700">
              <a:solidFill>
                <a:schemeClr val="dk1"/>
              </a:solidFill>
              <a:latin typeface="Montserrat"/>
              <a:ea typeface="Montserrat"/>
              <a:cs typeface="Montserrat"/>
              <a:sym typeface="Montserra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23"/>
          <p:cNvSpPr txBox="1"/>
          <p:nvPr/>
        </p:nvSpPr>
        <p:spPr>
          <a:xfrm>
            <a:off x="0" y="0"/>
            <a:ext cx="4329300" cy="5143500"/>
          </a:xfrm>
          <a:prstGeom prst="rect">
            <a:avLst/>
          </a:prstGeom>
          <a:solidFill>
            <a:srgbClr val="00AEE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23"/>
          <p:cNvSpPr txBox="1"/>
          <p:nvPr/>
        </p:nvSpPr>
        <p:spPr>
          <a:xfrm>
            <a:off x="814175" y="1667125"/>
            <a:ext cx="2868900" cy="956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Election Board</a:t>
            </a:r>
            <a:endParaRPr b="1" sz="4000">
              <a:solidFill>
                <a:srgbClr val="FFFFFF"/>
              </a:solidFill>
              <a:latin typeface="Montserrat"/>
              <a:ea typeface="Montserrat"/>
              <a:cs typeface="Montserrat"/>
              <a:sym typeface="Montserrat"/>
            </a:endParaRPr>
          </a:p>
        </p:txBody>
      </p:sp>
      <p:sp>
        <p:nvSpPr>
          <p:cNvPr id="123" name="Google Shape;123;p23"/>
          <p:cNvSpPr txBox="1"/>
          <p:nvPr/>
        </p:nvSpPr>
        <p:spPr>
          <a:xfrm>
            <a:off x="4406875" y="25850"/>
            <a:ext cx="4652400" cy="5052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sz="1800">
              <a:solidFill>
                <a:schemeClr val="dk1"/>
              </a:solidFill>
              <a:latin typeface="Montserrat"/>
              <a:ea typeface="Montserrat"/>
              <a:cs typeface="Montserrat"/>
              <a:sym typeface="Montserrat"/>
            </a:endParaRPr>
          </a:p>
          <a:p>
            <a:pPr indent="0" lvl="0" marL="0" rtl="0" algn="l">
              <a:lnSpc>
                <a:spcPct val="115000"/>
              </a:lnSpc>
              <a:spcBef>
                <a:spcPts val="1000"/>
              </a:spcBef>
              <a:spcAft>
                <a:spcPts val="0"/>
              </a:spcAft>
              <a:buClr>
                <a:schemeClr val="dk1"/>
              </a:buClr>
              <a:buSzPts val="1100"/>
              <a:buFont typeface="Arial"/>
              <a:buNone/>
            </a:pPr>
            <a:r>
              <a:rPr lang="en" sz="1800">
                <a:solidFill>
                  <a:schemeClr val="dk1"/>
                </a:solidFill>
                <a:latin typeface="Montserrat"/>
                <a:ea typeface="Montserrat"/>
                <a:cs typeface="Montserrat"/>
                <a:sym typeface="Montserrat"/>
              </a:rPr>
              <a:t>Ideally </a:t>
            </a:r>
            <a:r>
              <a:rPr b="1" lang="en" sz="1800">
                <a:solidFill>
                  <a:srgbClr val="EE2C49"/>
                </a:solidFill>
                <a:latin typeface="Montserrat"/>
                <a:ea typeface="Montserrat"/>
                <a:cs typeface="Montserrat"/>
                <a:sym typeface="Montserrat"/>
              </a:rPr>
              <a:t>five people</a:t>
            </a:r>
            <a:r>
              <a:rPr lang="en" sz="1800">
                <a:solidFill>
                  <a:schemeClr val="dk1"/>
                </a:solidFill>
                <a:latin typeface="Montserrat"/>
                <a:ea typeface="Montserrat"/>
                <a:cs typeface="Montserrat"/>
                <a:sym typeface="Montserrat"/>
              </a:rPr>
              <a:t> on an election board:</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Judge of Elections</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Majority inspector</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Minority inspector</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Clerk</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0"/>
              </a:spcAft>
              <a:buClr>
                <a:schemeClr val="dk1"/>
              </a:buClr>
              <a:buSzPts val="1800"/>
              <a:buFont typeface="Montserrat"/>
              <a:buChar char="●"/>
            </a:pPr>
            <a:r>
              <a:rPr lang="en" sz="1800">
                <a:solidFill>
                  <a:schemeClr val="dk1"/>
                </a:solidFill>
                <a:latin typeface="Montserrat"/>
                <a:ea typeface="Montserrat"/>
                <a:cs typeface="Montserrat"/>
                <a:sym typeface="Montserrat"/>
              </a:rPr>
              <a:t>Machine inspector (1-2)</a:t>
            </a:r>
            <a:endParaRPr sz="1800">
              <a:solidFill>
                <a:schemeClr val="dk1"/>
              </a:solidFill>
              <a:latin typeface="Montserrat"/>
              <a:ea typeface="Montserrat"/>
              <a:cs typeface="Montserrat"/>
              <a:sym typeface="Montserrat"/>
            </a:endParaRPr>
          </a:p>
          <a:p>
            <a:pPr indent="-342900" lvl="0" marL="457200" rtl="0" algn="l">
              <a:lnSpc>
                <a:spcPct val="115000"/>
              </a:lnSpc>
              <a:spcBef>
                <a:spcPts val="1000"/>
              </a:spcBef>
              <a:spcAft>
                <a:spcPts val="1000"/>
              </a:spcAft>
              <a:buClr>
                <a:schemeClr val="dk1"/>
              </a:buClr>
              <a:buSzPts val="1800"/>
              <a:buFont typeface="Montserrat"/>
              <a:buChar char="●"/>
            </a:pPr>
            <a:r>
              <a:rPr lang="en" sz="1800">
                <a:solidFill>
                  <a:schemeClr val="dk1"/>
                </a:solidFill>
                <a:latin typeface="Montserrat"/>
                <a:ea typeface="Montserrat"/>
                <a:cs typeface="Montserrat"/>
                <a:sym typeface="Montserrat"/>
              </a:rPr>
              <a:t>Poll workers should learn and be </a:t>
            </a:r>
            <a:r>
              <a:rPr lang="en" sz="1800">
                <a:solidFill>
                  <a:schemeClr val="dk1"/>
                </a:solidFill>
                <a:latin typeface="Montserrat"/>
                <a:ea typeface="Montserrat"/>
                <a:cs typeface="Montserrat"/>
                <a:sym typeface="Montserrat"/>
              </a:rPr>
              <a:t>prepared</a:t>
            </a:r>
            <a:r>
              <a:rPr lang="en" sz="1800">
                <a:solidFill>
                  <a:schemeClr val="dk1"/>
                </a:solidFill>
                <a:latin typeface="Montserrat"/>
                <a:ea typeface="Montserrat"/>
                <a:cs typeface="Montserrat"/>
                <a:sym typeface="Montserrat"/>
              </a:rPr>
              <a:t> to do any job of fellow board members, especially in the case of an emergency. </a:t>
            </a:r>
            <a:endParaRPr sz="1800">
              <a:solidFill>
                <a:schemeClr val="dk1"/>
              </a:solidFill>
              <a:latin typeface="Montserrat"/>
              <a:ea typeface="Montserrat"/>
              <a:cs typeface="Montserrat"/>
              <a:sym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4"/>
          <p:cNvSpPr txBox="1"/>
          <p:nvPr/>
        </p:nvSpPr>
        <p:spPr>
          <a:xfrm>
            <a:off x="0" y="0"/>
            <a:ext cx="4329300" cy="5143500"/>
          </a:xfrm>
          <a:prstGeom prst="rect">
            <a:avLst/>
          </a:prstGeom>
          <a:solidFill>
            <a:srgbClr val="EE2C49"/>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24"/>
          <p:cNvSpPr txBox="1"/>
          <p:nvPr/>
        </p:nvSpPr>
        <p:spPr>
          <a:xfrm>
            <a:off x="730200" y="1519800"/>
            <a:ext cx="2868900" cy="2103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Election Board</a:t>
            </a:r>
            <a:endParaRPr b="1" sz="4000">
              <a:solidFill>
                <a:srgbClr val="FFFFFF"/>
              </a:solidFill>
              <a:latin typeface="Montserrat"/>
              <a:ea typeface="Montserrat"/>
              <a:cs typeface="Montserrat"/>
              <a:sym typeface="Montserrat"/>
            </a:endParaRPr>
          </a:p>
          <a:p>
            <a:pPr indent="0" lvl="0" marL="0" rtl="0" algn="ctr">
              <a:spcBef>
                <a:spcPts val="0"/>
              </a:spcBef>
              <a:spcAft>
                <a:spcPts val="0"/>
              </a:spcAft>
              <a:buNone/>
            </a:pPr>
            <a:r>
              <a:rPr b="1" lang="en" sz="4000">
                <a:solidFill>
                  <a:srgbClr val="FFFFFF"/>
                </a:solidFill>
                <a:latin typeface="Montserrat"/>
                <a:ea typeface="Montserrat"/>
                <a:cs typeface="Montserrat"/>
                <a:sym typeface="Montserrat"/>
              </a:rPr>
              <a:t>Positions</a:t>
            </a:r>
            <a:endParaRPr b="1" sz="4000">
              <a:solidFill>
                <a:srgbClr val="FFFFFF"/>
              </a:solidFill>
              <a:latin typeface="Montserrat"/>
              <a:ea typeface="Montserrat"/>
              <a:cs typeface="Montserrat"/>
              <a:sym typeface="Montserrat"/>
            </a:endParaRPr>
          </a:p>
        </p:txBody>
      </p:sp>
      <p:sp>
        <p:nvSpPr>
          <p:cNvPr id="130" name="Google Shape;130;p24"/>
          <p:cNvSpPr txBox="1"/>
          <p:nvPr/>
        </p:nvSpPr>
        <p:spPr>
          <a:xfrm>
            <a:off x="4406875" y="25850"/>
            <a:ext cx="4652400" cy="5052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800">
                <a:solidFill>
                  <a:schemeClr val="dk1"/>
                </a:solidFill>
                <a:latin typeface="Montserrat"/>
                <a:ea typeface="Montserrat"/>
                <a:cs typeface="Montserrat"/>
                <a:sym typeface="Montserrat"/>
              </a:rPr>
              <a:t>Judge of Elections </a:t>
            </a:r>
            <a:endParaRPr b="1" sz="1800">
              <a:solidFill>
                <a:schemeClr val="dk1"/>
              </a:solidFill>
              <a:latin typeface="Montserrat"/>
              <a:ea typeface="Montserrat"/>
              <a:cs typeface="Montserrat"/>
              <a:sym typeface="Montserrat"/>
            </a:endParaRPr>
          </a:p>
          <a:p>
            <a:pPr indent="-311150" lvl="0" marL="457200" rtl="0" algn="l">
              <a:lnSpc>
                <a:spcPct val="115000"/>
              </a:lnSpc>
              <a:spcBef>
                <a:spcPts val="1000"/>
              </a:spcBef>
              <a:spcAft>
                <a:spcPts val="0"/>
              </a:spcAft>
              <a:buClr>
                <a:schemeClr val="dk1"/>
              </a:buClr>
              <a:buSzPts val="1300"/>
              <a:buFont typeface="Montserrat"/>
              <a:buChar char="●"/>
            </a:pPr>
            <a:r>
              <a:rPr lang="en" sz="1300">
                <a:solidFill>
                  <a:schemeClr val="dk1"/>
                </a:solidFill>
                <a:latin typeface="Montserrat"/>
                <a:ea typeface="Montserrat"/>
                <a:cs typeface="Montserrat"/>
                <a:sym typeface="Montserrat"/>
              </a:rPr>
              <a:t>Oversees</a:t>
            </a:r>
            <a:r>
              <a:rPr lang="en" sz="1300">
                <a:solidFill>
                  <a:schemeClr val="dk1"/>
                </a:solidFill>
                <a:latin typeface="Montserrat"/>
                <a:ea typeface="Montserrat"/>
                <a:cs typeface="Montserrat"/>
                <a:sym typeface="Montserrat"/>
              </a:rPr>
              <a:t> all Election Day activities &amp; personnel</a:t>
            </a:r>
            <a:endParaRPr sz="1300">
              <a:solidFill>
                <a:schemeClr val="dk1"/>
              </a:solidFill>
              <a:latin typeface="Montserrat"/>
              <a:ea typeface="Montserrat"/>
              <a:cs typeface="Montserrat"/>
              <a:sym typeface="Montserrat"/>
            </a:endParaRPr>
          </a:p>
          <a:p>
            <a:pPr indent="-311150" lvl="0" marL="457200" rtl="0" algn="l">
              <a:lnSpc>
                <a:spcPct val="115000"/>
              </a:lnSpc>
              <a:spcBef>
                <a:spcPts val="0"/>
              </a:spcBef>
              <a:spcAft>
                <a:spcPts val="0"/>
              </a:spcAft>
              <a:buClr>
                <a:schemeClr val="dk1"/>
              </a:buClr>
              <a:buSzPts val="1300"/>
              <a:buFont typeface="Montserrat"/>
              <a:buChar char="●"/>
            </a:pPr>
            <a:r>
              <a:rPr lang="en" sz="1300">
                <a:solidFill>
                  <a:schemeClr val="dk1"/>
                </a:solidFill>
                <a:latin typeface="Montserrat"/>
                <a:ea typeface="Montserrat"/>
                <a:cs typeface="Montserrat"/>
                <a:sym typeface="Montserrat"/>
              </a:rPr>
              <a:t>Opens and closes the polls </a:t>
            </a:r>
            <a:endParaRPr sz="1300">
              <a:solidFill>
                <a:schemeClr val="dk1"/>
              </a:solidFill>
              <a:latin typeface="Montserrat"/>
              <a:ea typeface="Montserrat"/>
              <a:cs typeface="Montserrat"/>
              <a:sym typeface="Montserrat"/>
            </a:endParaRPr>
          </a:p>
          <a:p>
            <a:pPr indent="-311150" lvl="0" marL="457200" rtl="0" algn="l">
              <a:lnSpc>
                <a:spcPct val="115000"/>
              </a:lnSpc>
              <a:spcBef>
                <a:spcPts val="0"/>
              </a:spcBef>
              <a:spcAft>
                <a:spcPts val="0"/>
              </a:spcAft>
              <a:buClr>
                <a:schemeClr val="dk1"/>
              </a:buClr>
              <a:buSzPts val="1300"/>
              <a:buFont typeface="Montserrat"/>
              <a:buChar char="●"/>
            </a:pPr>
            <a:r>
              <a:rPr lang="en" sz="1300">
                <a:solidFill>
                  <a:schemeClr val="dk1"/>
                </a:solidFill>
                <a:latin typeface="Montserrat"/>
                <a:ea typeface="Montserrat"/>
                <a:cs typeface="Montserrat"/>
                <a:sym typeface="Montserrat"/>
              </a:rPr>
              <a:t>Responsible for paperwork at polling station</a:t>
            </a:r>
            <a:endParaRPr sz="1300">
              <a:solidFill>
                <a:schemeClr val="dk1"/>
              </a:solidFill>
              <a:latin typeface="Montserrat"/>
              <a:ea typeface="Montserrat"/>
              <a:cs typeface="Montserrat"/>
              <a:sym typeface="Montserrat"/>
            </a:endParaRPr>
          </a:p>
          <a:p>
            <a:pPr indent="-311150" lvl="0" marL="457200" rtl="0" algn="l">
              <a:lnSpc>
                <a:spcPct val="115000"/>
              </a:lnSpc>
              <a:spcBef>
                <a:spcPts val="0"/>
              </a:spcBef>
              <a:spcAft>
                <a:spcPts val="0"/>
              </a:spcAft>
              <a:buClr>
                <a:schemeClr val="dk1"/>
              </a:buClr>
              <a:buSzPts val="1300"/>
              <a:buFont typeface="Montserrat"/>
              <a:buChar char="●"/>
            </a:pPr>
            <a:r>
              <a:rPr lang="en" sz="1300">
                <a:solidFill>
                  <a:schemeClr val="dk1"/>
                </a:solidFill>
                <a:latin typeface="Montserrat"/>
                <a:ea typeface="Montserrat"/>
                <a:cs typeface="Montserrat"/>
                <a:sym typeface="Montserrat"/>
              </a:rPr>
              <a:t>Pick up and deliver election supplies</a:t>
            </a:r>
            <a:endParaRPr sz="1300">
              <a:solidFill>
                <a:schemeClr val="dk1"/>
              </a:solidFill>
              <a:latin typeface="Montserrat"/>
              <a:ea typeface="Montserrat"/>
              <a:cs typeface="Montserrat"/>
              <a:sym typeface="Montserrat"/>
            </a:endParaRPr>
          </a:p>
          <a:p>
            <a:pPr indent="-311150" lvl="0" marL="457200" rtl="0" algn="l">
              <a:lnSpc>
                <a:spcPct val="115000"/>
              </a:lnSpc>
              <a:spcBef>
                <a:spcPts val="0"/>
              </a:spcBef>
              <a:spcAft>
                <a:spcPts val="0"/>
              </a:spcAft>
              <a:buClr>
                <a:schemeClr val="dk1"/>
              </a:buClr>
              <a:buSzPts val="1300"/>
              <a:buFont typeface="Montserrat"/>
              <a:buChar char="●"/>
            </a:pPr>
            <a:r>
              <a:rPr lang="en" sz="1300">
                <a:solidFill>
                  <a:schemeClr val="dk1"/>
                </a:solidFill>
                <a:latin typeface="Montserrat"/>
                <a:ea typeface="Montserrat"/>
                <a:cs typeface="Montserrat"/>
                <a:sym typeface="Montserrat"/>
              </a:rPr>
              <a:t>Swear in other poll workers on Election Day morning</a:t>
            </a:r>
            <a:endParaRPr sz="1300">
              <a:solidFill>
                <a:schemeClr val="dk1"/>
              </a:solidFill>
              <a:latin typeface="Montserrat"/>
              <a:ea typeface="Montserrat"/>
              <a:cs typeface="Montserrat"/>
              <a:sym typeface="Montserrat"/>
            </a:endParaRPr>
          </a:p>
          <a:p>
            <a:pPr indent="0" lvl="0" marL="0" rtl="0" algn="l">
              <a:lnSpc>
                <a:spcPct val="115000"/>
              </a:lnSpc>
              <a:spcBef>
                <a:spcPts val="1000"/>
              </a:spcBef>
              <a:spcAft>
                <a:spcPts val="0"/>
              </a:spcAft>
              <a:buNone/>
            </a:pPr>
            <a:r>
              <a:rPr b="1" lang="en" sz="1800">
                <a:solidFill>
                  <a:schemeClr val="dk1"/>
                </a:solidFill>
                <a:latin typeface="Montserrat"/>
                <a:ea typeface="Montserrat"/>
                <a:cs typeface="Montserrat"/>
                <a:sym typeface="Montserrat"/>
              </a:rPr>
              <a:t>Majority Inspector </a:t>
            </a:r>
            <a:endParaRPr b="1" sz="1800">
              <a:solidFill>
                <a:schemeClr val="dk1"/>
              </a:solidFill>
              <a:latin typeface="Montserrat"/>
              <a:ea typeface="Montserrat"/>
              <a:cs typeface="Montserrat"/>
              <a:sym typeface="Montserrat"/>
            </a:endParaRPr>
          </a:p>
          <a:p>
            <a:pPr indent="-311150" lvl="0" marL="457200" rtl="0" algn="l">
              <a:lnSpc>
                <a:spcPct val="115000"/>
              </a:lnSpc>
              <a:spcBef>
                <a:spcPts val="1000"/>
              </a:spcBef>
              <a:spcAft>
                <a:spcPts val="0"/>
              </a:spcAft>
              <a:buClr>
                <a:schemeClr val="dk1"/>
              </a:buClr>
              <a:buSzPts val="1300"/>
              <a:buFont typeface="Montserrat"/>
              <a:buChar char="●"/>
            </a:pPr>
            <a:r>
              <a:rPr lang="en" sz="1300">
                <a:solidFill>
                  <a:schemeClr val="dk1"/>
                </a:solidFill>
                <a:latin typeface="Montserrat"/>
                <a:ea typeface="Montserrat"/>
                <a:cs typeface="Montserrat"/>
                <a:sym typeface="Montserrat"/>
              </a:rPr>
              <a:t>Works closely with the Minority Inspector</a:t>
            </a:r>
            <a:endParaRPr sz="1300">
              <a:solidFill>
                <a:schemeClr val="dk1"/>
              </a:solidFill>
              <a:latin typeface="Montserrat"/>
              <a:ea typeface="Montserrat"/>
              <a:cs typeface="Montserrat"/>
              <a:sym typeface="Montserrat"/>
            </a:endParaRPr>
          </a:p>
          <a:p>
            <a:pPr indent="-311150" lvl="0" marL="457200" rtl="0" algn="l">
              <a:lnSpc>
                <a:spcPct val="115000"/>
              </a:lnSpc>
              <a:spcBef>
                <a:spcPts val="0"/>
              </a:spcBef>
              <a:spcAft>
                <a:spcPts val="0"/>
              </a:spcAft>
              <a:buClr>
                <a:schemeClr val="dk1"/>
              </a:buClr>
              <a:buSzPts val="1300"/>
              <a:buFont typeface="Montserrat"/>
              <a:buChar char="●"/>
            </a:pPr>
            <a:r>
              <a:rPr lang="en" sz="1300">
                <a:solidFill>
                  <a:schemeClr val="dk1"/>
                </a:solidFill>
                <a:latin typeface="Montserrat"/>
                <a:ea typeface="Montserrat"/>
                <a:cs typeface="Montserrat"/>
                <a:sym typeface="Montserrat"/>
              </a:rPr>
              <a:t>Manage poll books</a:t>
            </a:r>
            <a:endParaRPr sz="1300">
              <a:solidFill>
                <a:schemeClr val="dk1"/>
              </a:solidFill>
              <a:latin typeface="Montserrat"/>
              <a:ea typeface="Montserrat"/>
              <a:cs typeface="Montserrat"/>
              <a:sym typeface="Montserrat"/>
            </a:endParaRPr>
          </a:p>
          <a:p>
            <a:pPr indent="-311150" lvl="0" marL="457200" rtl="0" algn="l">
              <a:lnSpc>
                <a:spcPct val="115000"/>
              </a:lnSpc>
              <a:spcBef>
                <a:spcPts val="0"/>
              </a:spcBef>
              <a:spcAft>
                <a:spcPts val="0"/>
              </a:spcAft>
              <a:buClr>
                <a:schemeClr val="dk1"/>
              </a:buClr>
              <a:buSzPts val="1300"/>
              <a:buFont typeface="Montserrat"/>
              <a:buChar char="●"/>
            </a:pPr>
            <a:r>
              <a:rPr lang="en" sz="1300">
                <a:solidFill>
                  <a:schemeClr val="dk1"/>
                </a:solidFill>
                <a:latin typeface="Montserrat"/>
                <a:ea typeface="Montserrat"/>
                <a:cs typeface="Montserrat"/>
                <a:sym typeface="Montserrat"/>
              </a:rPr>
              <a:t>Issue ballots to eligible voters</a:t>
            </a:r>
            <a:endParaRPr sz="1300">
              <a:solidFill>
                <a:schemeClr val="dk1"/>
              </a:solidFill>
              <a:latin typeface="Montserrat"/>
              <a:ea typeface="Montserrat"/>
              <a:cs typeface="Montserrat"/>
              <a:sym typeface="Montserrat"/>
            </a:endParaRPr>
          </a:p>
          <a:p>
            <a:pPr indent="-311150" lvl="0" marL="457200" rtl="0" algn="l">
              <a:lnSpc>
                <a:spcPct val="115000"/>
              </a:lnSpc>
              <a:spcBef>
                <a:spcPts val="0"/>
              </a:spcBef>
              <a:spcAft>
                <a:spcPts val="0"/>
              </a:spcAft>
              <a:buClr>
                <a:schemeClr val="dk1"/>
              </a:buClr>
              <a:buSzPts val="1300"/>
              <a:buFont typeface="Montserrat"/>
              <a:buChar char="●"/>
            </a:pPr>
            <a:r>
              <a:rPr lang="en" sz="1300">
                <a:solidFill>
                  <a:schemeClr val="dk1"/>
                </a:solidFill>
                <a:latin typeface="Montserrat"/>
                <a:ea typeface="Montserrat"/>
                <a:cs typeface="Montserrat"/>
                <a:sym typeface="Montserrat"/>
              </a:rPr>
              <a:t>Named “Majority” because they are the Inspector receiving the most votes at the election</a:t>
            </a:r>
            <a:endParaRPr sz="1300">
              <a:solidFill>
                <a:schemeClr val="dk1"/>
              </a:solidFill>
              <a:latin typeface="Montserrat"/>
              <a:ea typeface="Montserrat"/>
              <a:cs typeface="Montserrat"/>
              <a:sym typeface="Montserrat"/>
            </a:endParaRPr>
          </a:p>
          <a:p>
            <a:pPr indent="0" lvl="0" marL="0" rtl="0" algn="l">
              <a:lnSpc>
                <a:spcPct val="115000"/>
              </a:lnSpc>
              <a:spcBef>
                <a:spcPts val="1000"/>
              </a:spcBef>
              <a:spcAft>
                <a:spcPts val="0"/>
              </a:spcAft>
              <a:buNone/>
            </a:pPr>
            <a:r>
              <a:rPr b="1" lang="en" sz="1800">
                <a:solidFill>
                  <a:schemeClr val="dk1"/>
                </a:solidFill>
                <a:latin typeface="Montserrat"/>
                <a:ea typeface="Montserrat"/>
                <a:cs typeface="Montserrat"/>
                <a:sym typeface="Montserrat"/>
              </a:rPr>
              <a:t>Minority Inspector</a:t>
            </a:r>
            <a:endParaRPr b="1" sz="1800">
              <a:solidFill>
                <a:schemeClr val="dk1"/>
              </a:solidFill>
              <a:latin typeface="Montserrat"/>
              <a:ea typeface="Montserrat"/>
              <a:cs typeface="Montserrat"/>
              <a:sym typeface="Montserrat"/>
            </a:endParaRPr>
          </a:p>
          <a:p>
            <a:pPr indent="-311150" lvl="0" marL="457200" rtl="0" algn="l">
              <a:lnSpc>
                <a:spcPct val="115000"/>
              </a:lnSpc>
              <a:spcBef>
                <a:spcPts val="1000"/>
              </a:spcBef>
              <a:spcAft>
                <a:spcPts val="0"/>
              </a:spcAft>
              <a:buClr>
                <a:schemeClr val="dk1"/>
              </a:buClr>
              <a:buSzPts val="1300"/>
              <a:buFont typeface="Montserrat"/>
              <a:buChar char="●"/>
            </a:pPr>
            <a:r>
              <a:rPr lang="en" sz="1300">
                <a:solidFill>
                  <a:schemeClr val="dk1"/>
                </a:solidFill>
                <a:latin typeface="Montserrat"/>
                <a:ea typeface="Montserrat"/>
                <a:cs typeface="Montserrat"/>
                <a:sym typeface="Montserrat"/>
              </a:rPr>
              <a:t>Works closely with the Majority Inspector</a:t>
            </a:r>
            <a:endParaRPr sz="1300">
              <a:solidFill>
                <a:schemeClr val="dk1"/>
              </a:solidFill>
              <a:latin typeface="Montserrat"/>
              <a:ea typeface="Montserrat"/>
              <a:cs typeface="Montserrat"/>
              <a:sym typeface="Montserrat"/>
            </a:endParaRPr>
          </a:p>
          <a:p>
            <a:pPr indent="-311150" lvl="0" marL="457200" rtl="0" algn="l">
              <a:lnSpc>
                <a:spcPct val="115000"/>
              </a:lnSpc>
              <a:spcBef>
                <a:spcPts val="0"/>
              </a:spcBef>
              <a:spcAft>
                <a:spcPts val="0"/>
              </a:spcAft>
              <a:buClr>
                <a:schemeClr val="dk1"/>
              </a:buClr>
              <a:buSzPts val="1300"/>
              <a:buFont typeface="Montserrat"/>
              <a:buChar char="●"/>
            </a:pPr>
            <a:r>
              <a:rPr lang="en" sz="1300">
                <a:solidFill>
                  <a:schemeClr val="dk1"/>
                </a:solidFill>
                <a:latin typeface="Montserrat"/>
                <a:ea typeface="Montserrat"/>
                <a:cs typeface="Montserrat"/>
                <a:sym typeface="Montserrat"/>
              </a:rPr>
              <a:t>Manage poll books</a:t>
            </a:r>
            <a:endParaRPr sz="1300">
              <a:solidFill>
                <a:schemeClr val="dk1"/>
              </a:solidFill>
              <a:latin typeface="Montserrat"/>
              <a:ea typeface="Montserrat"/>
              <a:cs typeface="Montserrat"/>
              <a:sym typeface="Montserrat"/>
            </a:endParaRPr>
          </a:p>
          <a:p>
            <a:pPr indent="0" lvl="0" marL="0" rtl="0" algn="l">
              <a:lnSpc>
                <a:spcPct val="115000"/>
              </a:lnSpc>
              <a:spcBef>
                <a:spcPts val="1000"/>
              </a:spcBef>
              <a:spcAft>
                <a:spcPts val="1000"/>
              </a:spcAft>
              <a:buNone/>
            </a:pPr>
            <a:r>
              <a:t/>
            </a:r>
            <a:endParaRPr b="1" sz="1800">
              <a:solidFill>
                <a:schemeClr val="dk1"/>
              </a:solidFill>
              <a:latin typeface="Montserrat"/>
              <a:ea typeface="Montserrat"/>
              <a:cs typeface="Montserrat"/>
              <a:sym typeface="Montserrat"/>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rop">
  <a:themeElements>
    <a:clrScheme name="Crop">
      <a:dk1>
        <a:srgbClr val="000000"/>
      </a:dk1>
      <a:lt1>
        <a:srgbClr val="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